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29" r:id="rId2"/>
  </p:sldMasterIdLst>
  <p:notesMasterIdLst>
    <p:notesMasterId r:id="rId71"/>
  </p:notesMasterIdLst>
  <p:handoutMasterIdLst>
    <p:handoutMasterId r:id="rId72"/>
  </p:handoutMasterIdLst>
  <p:sldIdLst>
    <p:sldId id="256" r:id="rId3"/>
    <p:sldId id="309" r:id="rId4"/>
    <p:sldId id="310" r:id="rId5"/>
    <p:sldId id="311" r:id="rId6"/>
    <p:sldId id="312" r:id="rId7"/>
    <p:sldId id="257" r:id="rId8"/>
    <p:sldId id="258" r:id="rId9"/>
    <p:sldId id="259" r:id="rId10"/>
    <p:sldId id="260" r:id="rId11"/>
    <p:sldId id="286" r:id="rId12"/>
    <p:sldId id="262" r:id="rId13"/>
    <p:sldId id="267" r:id="rId14"/>
    <p:sldId id="319" r:id="rId15"/>
    <p:sldId id="320" r:id="rId16"/>
    <p:sldId id="321" r:id="rId17"/>
    <p:sldId id="261" r:id="rId18"/>
    <p:sldId id="263" r:id="rId19"/>
    <p:sldId id="264" r:id="rId20"/>
    <p:sldId id="265" r:id="rId21"/>
    <p:sldId id="266" r:id="rId22"/>
    <p:sldId id="268" r:id="rId23"/>
    <p:sldId id="271" r:id="rId24"/>
    <p:sldId id="272" r:id="rId25"/>
    <p:sldId id="273" r:id="rId26"/>
    <p:sldId id="274" r:id="rId27"/>
    <p:sldId id="275" r:id="rId28"/>
    <p:sldId id="276" r:id="rId29"/>
    <p:sldId id="322" r:id="rId30"/>
    <p:sldId id="323" r:id="rId31"/>
    <p:sldId id="287" r:id="rId32"/>
    <p:sldId id="288" r:id="rId33"/>
    <p:sldId id="277" r:id="rId34"/>
    <p:sldId id="278" r:id="rId35"/>
    <p:sldId id="279" r:id="rId36"/>
    <p:sldId id="395" r:id="rId37"/>
    <p:sldId id="280" r:id="rId38"/>
    <p:sldId id="394" r:id="rId39"/>
    <p:sldId id="281" r:id="rId40"/>
    <p:sldId id="282" r:id="rId41"/>
    <p:sldId id="325" r:id="rId42"/>
    <p:sldId id="283" r:id="rId43"/>
    <p:sldId id="284" r:id="rId44"/>
    <p:sldId id="289" r:id="rId45"/>
    <p:sldId id="290" r:id="rId46"/>
    <p:sldId id="285" r:id="rId47"/>
    <p:sldId id="318" r:id="rId48"/>
    <p:sldId id="291" r:id="rId49"/>
    <p:sldId id="292" r:id="rId50"/>
    <p:sldId id="293" r:id="rId51"/>
    <p:sldId id="296" r:id="rId52"/>
    <p:sldId id="294" r:id="rId53"/>
    <p:sldId id="295" r:id="rId54"/>
    <p:sldId id="297" r:id="rId55"/>
    <p:sldId id="298" r:id="rId56"/>
    <p:sldId id="299" r:id="rId57"/>
    <p:sldId id="308" r:id="rId58"/>
    <p:sldId id="300" r:id="rId59"/>
    <p:sldId id="301" r:id="rId60"/>
    <p:sldId id="303" r:id="rId61"/>
    <p:sldId id="302" r:id="rId62"/>
    <p:sldId id="304" r:id="rId63"/>
    <p:sldId id="306" r:id="rId64"/>
    <p:sldId id="313" r:id="rId65"/>
    <p:sldId id="314" r:id="rId66"/>
    <p:sldId id="315" r:id="rId67"/>
    <p:sldId id="305" r:id="rId68"/>
    <p:sldId id="316" r:id="rId69"/>
    <p:sldId id="317" r:id="rId70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DEF825-76D1-415E-94C6-E17B1948EB29}" v="1" dt="2022-09-27T22:40:12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99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il Harrison" userId="48528489-191b-42e1-bfa2-2006e5b7a95e" providerId="ADAL" clId="{98DEF825-76D1-415E-94C6-E17B1948EB29}"/>
    <pc:docChg chg="undo custSel addSld delSld modSld sldOrd">
      <pc:chgData name="Neil Harrison" userId="48528489-191b-42e1-bfa2-2006e5b7a95e" providerId="ADAL" clId="{98DEF825-76D1-415E-94C6-E17B1948EB29}" dt="2022-09-28T16:44:52.107" v="787" actId="20577"/>
      <pc:docMkLst>
        <pc:docMk/>
      </pc:docMkLst>
      <pc:sldChg chg="modSp mod">
        <pc:chgData name="Neil Harrison" userId="48528489-191b-42e1-bfa2-2006e5b7a95e" providerId="ADAL" clId="{98DEF825-76D1-415E-94C6-E17B1948EB29}" dt="2022-09-26T20:36:11.291" v="0" actId="20577"/>
        <pc:sldMkLst>
          <pc:docMk/>
          <pc:sldMk cId="0" sldId="260"/>
        </pc:sldMkLst>
        <pc:spChg chg="mod">
          <ac:chgData name="Neil Harrison" userId="48528489-191b-42e1-bfa2-2006e5b7a95e" providerId="ADAL" clId="{98DEF825-76D1-415E-94C6-E17B1948EB29}" dt="2022-09-26T20:36:11.291" v="0" actId="20577"/>
          <ac:spMkLst>
            <pc:docMk/>
            <pc:sldMk cId="0" sldId="260"/>
            <ac:spMk id="12291" creationId="{00000000-0000-0000-0000-000000000000}"/>
          </ac:spMkLst>
        </pc:spChg>
      </pc:sldChg>
      <pc:sldChg chg="modSp mod">
        <pc:chgData name="Neil Harrison" userId="48528489-191b-42e1-bfa2-2006e5b7a95e" providerId="ADAL" clId="{98DEF825-76D1-415E-94C6-E17B1948EB29}" dt="2022-09-27T22:21:20.580" v="189" actId="404"/>
        <pc:sldMkLst>
          <pc:docMk/>
          <pc:sldMk cId="0" sldId="267"/>
        </pc:sldMkLst>
        <pc:spChg chg="mod">
          <ac:chgData name="Neil Harrison" userId="48528489-191b-42e1-bfa2-2006e5b7a95e" providerId="ADAL" clId="{98DEF825-76D1-415E-94C6-E17B1948EB29}" dt="2022-09-27T22:21:20.580" v="189" actId="404"/>
          <ac:spMkLst>
            <pc:docMk/>
            <pc:sldMk cId="0" sldId="267"/>
            <ac:spMk id="15363" creationId="{00000000-0000-0000-0000-000000000000}"/>
          </ac:spMkLst>
        </pc:spChg>
      </pc:sldChg>
      <pc:sldChg chg="modSp mod">
        <pc:chgData name="Neil Harrison" userId="48528489-191b-42e1-bfa2-2006e5b7a95e" providerId="ADAL" clId="{98DEF825-76D1-415E-94C6-E17B1948EB29}" dt="2022-09-28T16:29:06.270" v="755" actId="20577"/>
        <pc:sldMkLst>
          <pc:docMk/>
          <pc:sldMk cId="0" sldId="285"/>
        </pc:sldMkLst>
        <pc:spChg chg="mod">
          <ac:chgData name="Neil Harrison" userId="48528489-191b-42e1-bfa2-2006e5b7a95e" providerId="ADAL" clId="{98DEF825-76D1-415E-94C6-E17B1948EB29}" dt="2022-09-28T16:29:06.270" v="755" actId="20577"/>
          <ac:spMkLst>
            <pc:docMk/>
            <pc:sldMk cId="0" sldId="285"/>
            <ac:spMk id="44035" creationId="{00000000-0000-0000-0000-000000000000}"/>
          </ac:spMkLst>
        </pc:spChg>
      </pc:sldChg>
      <pc:sldChg chg="modSp mod">
        <pc:chgData name="Neil Harrison" userId="48528489-191b-42e1-bfa2-2006e5b7a95e" providerId="ADAL" clId="{98DEF825-76D1-415E-94C6-E17B1948EB29}" dt="2022-09-26T21:06:58.866" v="8" actId="20577"/>
        <pc:sldMkLst>
          <pc:docMk/>
          <pc:sldMk cId="0" sldId="309"/>
        </pc:sldMkLst>
        <pc:spChg chg="mod">
          <ac:chgData name="Neil Harrison" userId="48528489-191b-42e1-bfa2-2006e5b7a95e" providerId="ADAL" clId="{98DEF825-76D1-415E-94C6-E17B1948EB29}" dt="2022-09-26T21:06:58.866" v="8" actId="20577"/>
          <ac:spMkLst>
            <pc:docMk/>
            <pc:sldMk cId="0" sldId="309"/>
            <ac:spMk id="4099" creationId="{00000000-0000-0000-0000-000000000000}"/>
          </ac:spMkLst>
        </pc:spChg>
      </pc:sldChg>
      <pc:sldChg chg="modSp mod">
        <pc:chgData name="Neil Harrison" userId="48528489-191b-42e1-bfa2-2006e5b7a95e" providerId="ADAL" clId="{98DEF825-76D1-415E-94C6-E17B1948EB29}" dt="2022-09-26T21:10:28.098" v="9" actId="20577"/>
        <pc:sldMkLst>
          <pc:docMk/>
          <pc:sldMk cId="0" sldId="312"/>
        </pc:sldMkLst>
        <pc:spChg chg="mod">
          <ac:chgData name="Neil Harrison" userId="48528489-191b-42e1-bfa2-2006e5b7a95e" providerId="ADAL" clId="{98DEF825-76D1-415E-94C6-E17B1948EB29}" dt="2022-09-26T21:10:28.098" v="9" actId="20577"/>
          <ac:spMkLst>
            <pc:docMk/>
            <pc:sldMk cId="0" sldId="312"/>
            <ac:spMk id="8195" creationId="{00000000-0000-0000-0000-000000000000}"/>
          </ac:spMkLst>
        </pc:spChg>
      </pc:sldChg>
      <pc:sldChg chg="modSp new mod ord">
        <pc:chgData name="Neil Harrison" userId="48528489-191b-42e1-bfa2-2006e5b7a95e" providerId="ADAL" clId="{98DEF825-76D1-415E-94C6-E17B1948EB29}" dt="2022-09-27T22:39:13.459" v="600" actId="20577"/>
        <pc:sldMkLst>
          <pc:docMk/>
          <pc:sldMk cId="294420319" sldId="322"/>
        </pc:sldMkLst>
        <pc:spChg chg="mod">
          <ac:chgData name="Neil Harrison" userId="48528489-191b-42e1-bfa2-2006e5b7a95e" providerId="ADAL" clId="{98DEF825-76D1-415E-94C6-E17B1948EB29}" dt="2022-09-27T22:35:04.091" v="223" actId="20577"/>
          <ac:spMkLst>
            <pc:docMk/>
            <pc:sldMk cId="294420319" sldId="322"/>
            <ac:spMk id="2" creationId="{3A4A54CB-ADE6-9C8E-6785-39FB3F979535}"/>
          </ac:spMkLst>
        </pc:spChg>
        <pc:spChg chg="mod">
          <ac:chgData name="Neil Harrison" userId="48528489-191b-42e1-bfa2-2006e5b7a95e" providerId="ADAL" clId="{98DEF825-76D1-415E-94C6-E17B1948EB29}" dt="2022-09-27T22:39:13.459" v="600" actId="20577"/>
          <ac:spMkLst>
            <pc:docMk/>
            <pc:sldMk cId="294420319" sldId="322"/>
            <ac:spMk id="3" creationId="{8D06CC6E-9A33-714C-4B11-0BC9B3CD6C32}"/>
          </ac:spMkLst>
        </pc:spChg>
      </pc:sldChg>
      <pc:sldChg chg="modSp new del mod">
        <pc:chgData name="Neil Harrison" userId="48528489-191b-42e1-bfa2-2006e5b7a95e" providerId="ADAL" clId="{98DEF825-76D1-415E-94C6-E17B1948EB29}" dt="2022-09-27T22:34:47.626" v="202" actId="680"/>
        <pc:sldMkLst>
          <pc:docMk/>
          <pc:sldMk cId="972525144" sldId="322"/>
        </pc:sldMkLst>
        <pc:spChg chg="mod">
          <ac:chgData name="Neil Harrison" userId="48528489-191b-42e1-bfa2-2006e5b7a95e" providerId="ADAL" clId="{98DEF825-76D1-415E-94C6-E17B1948EB29}" dt="2022-09-27T22:34:46.908" v="201" actId="20577"/>
          <ac:spMkLst>
            <pc:docMk/>
            <pc:sldMk cId="972525144" sldId="322"/>
            <ac:spMk id="2" creationId="{400E57A1-80D6-6672-9DEA-CE88D6236D43}"/>
          </ac:spMkLst>
        </pc:spChg>
      </pc:sldChg>
      <pc:sldChg chg="add del">
        <pc:chgData name="Neil Harrison" userId="48528489-191b-42e1-bfa2-2006e5b7a95e" providerId="ADAL" clId="{98DEF825-76D1-415E-94C6-E17B1948EB29}" dt="2022-09-27T22:27:58.290" v="193" actId="2890"/>
        <pc:sldMkLst>
          <pc:docMk/>
          <pc:sldMk cId="3569911048" sldId="322"/>
        </pc:sldMkLst>
      </pc:sldChg>
      <pc:sldChg chg="new del">
        <pc:chgData name="Neil Harrison" userId="48528489-191b-42e1-bfa2-2006e5b7a95e" providerId="ADAL" clId="{98DEF825-76D1-415E-94C6-E17B1948EB29}" dt="2022-09-27T22:27:57.203" v="192" actId="680"/>
        <pc:sldMkLst>
          <pc:docMk/>
          <pc:sldMk cId="533278817" sldId="323"/>
        </pc:sldMkLst>
      </pc:sldChg>
      <pc:sldChg chg="addSp modSp add mod ord">
        <pc:chgData name="Neil Harrison" userId="48528489-191b-42e1-bfa2-2006e5b7a95e" providerId="ADAL" clId="{98DEF825-76D1-415E-94C6-E17B1948EB29}" dt="2022-09-27T22:42:23.963" v="750" actId="207"/>
        <pc:sldMkLst>
          <pc:docMk/>
          <pc:sldMk cId="578517088" sldId="323"/>
        </pc:sldMkLst>
        <pc:spChg chg="add mod">
          <ac:chgData name="Neil Harrison" userId="48528489-191b-42e1-bfa2-2006e5b7a95e" providerId="ADAL" clId="{98DEF825-76D1-415E-94C6-E17B1948EB29}" dt="2022-09-27T22:42:23.963" v="750" actId="207"/>
          <ac:spMkLst>
            <pc:docMk/>
            <pc:sldMk cId="578517088" sldId="323"/>
            <ac:spMk id="3" creationId="{0ADCBA65-FD83-C5AD-933E-77924D02B730}"/>
          </ac:spMkLst>
        </pc:spChg>
        <pc:spChg chg="mod">
          <ac:chgData name="Neil Harrison" userId="48528489-191b-42e1-bfa2-2006e5b7a95e" providerId="ADAL" clId="{98DEF825-76D1-415E-94C6-E17B1948EB29}" dt="2022-09-27T22:39:46.793" v="605" actId="13926"/>
          <ac:spMkLst>
            <pc:docMk/>
            <pc:sldMk cId="578517088" sldId="323"/>
            <ac:spMk id="30723" creationId="{00000000-0000-0000-0000-000000000000}"/>
          </ac:spMkLst>
        </pc:spChg>
      </pc:sldChg>
      <pc:sldChg chg="modSp new mod">
        <pc:chgData name="Neil Harrison" userId="48528489-191b-42e1-bfa2-2006e5b7a95e" providerId="ADAL" clId="{98DEF825-76D1-415E-94C6-E17B1948EB29}" dt="2022-09-28T16:31:39.910" v="761" actId="20577"/>
        <pc:sldMkLst>
          <pc:docMk/>
          <pc:sldMk cId="2769249921" sldId="324"/>
        </pc:sldMkLst>
        <pc:spChg chg="mod">
          <ac:chgData name="Neil Harrison" userId="48528489-191b-42e1-bfa2-2006e5b7a95e" providerId="ADAL" clId="{98DEF825-76D1-415E-94C6-E17B1948EB29}" dt="2022-09-28T16:31:39.910" v="761" actId="20577"/>
          <ac:spMkLst>
            <pc:docMk/>
            <pc:sldMk cId="2769249921" sldId="324"/>
            <ac:spMk id="3" creationId="{8E43F4EA-3786-83F4-A792-D4DA3B874B84}"/>
          </ac:spMkLst>
        </pc:spChg>
      </pc:sldChg>
      <pc:sldChg chg="modSp new mod ord">
        <pc:chgData name="Neil Harrison" userId="48528489-191b-42e1-bfa2-2006e5b7a95e" providerId="ADAL" clId="{98DEF825-76D1-415E-94C6-E17B1948EB29}" dt="2022-09-28T16:44:52.107" v="787" actId="20577"/>
        <pc:sldMkLst>
          <pc:docMk/>
          <pc:sldMk cId="38931145" sldId="325"/>
        </pc:sldMkLst>
        <pc:spChg chg="mod">
          <ac:chgData name="Neil Harrison" userId="48528489-191b-42e1-bfa2-2006e5b7a95e" providerId="ADAL" clId="{98DEF825-76D1-415E-94C6-E17B1948EB29}" dt="2022-09-28T16:44:52.107" v="787" actId="20577"/>
          <ac:spMkLst>
            <pc:docMk/>
            <pc:sldMk cId="38931145" sldId="325"/>
            <ac:spMk id="3" creationId="{69BD49B0-0638-6A4B-B1EA-419C74497B4E}"/>
          </ac:spMkLst>
        </pc:spChg>
      </pc:sldChg>
      <pc:sldChg chg="modSp new del mod">
        <pc:chgData name="Neil Harrison" userId="48528489-191b-42e1-bfa2-2006e5b7a95e" providerId="ADAL" clId="{98DEF825-76D1-415E-94C6-E17B1948EB29}" dt="2022-09-28T16:44:12.132" v="772" actId="680"/>
        <pc:sldMkLst>
          <pc:docMk/>
          <pc:sldMk cId="2331150485" sldId="325"/>
        </pc:sldMkLst>
        <pc:spChg chg="mod">
          <ac:chgData name="Neil Harrison" userId="48528489-191b-42e1-bfa2-2006e5b7a95e" providerId="ADAL" clId="{98DEF825-76D1-415E-94C6-E17B1948EB29}" dt="2022-09-28T16:44:11.563" v="771" actId="20577"/>
          <ac:spMkLst>
            <pc:docMk/>
            <pc:sldMk cId="2331150485" sldId="325"/>
            <ac:spMk id="3" creationId="{42619F4C-B215-E05D-D1F3-E9E114AAB9E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D8666DD-D92B-4E40-8EE3-8446D8318F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8366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48990-84B8-4AF5-B662-B12436674CE2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82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575"/>
            <a:ext cx="548640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5578C-39D9-4E9F-A5D0-D5980933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9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513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14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8F6E05-602D-463A-86F8-95450A505D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137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9B737-0EB2-48D0-8E7A-AD30076DE4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02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F3ABF-232B-4A69-9BFD-9D0C99FC63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8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This PDF</a:t>
            </a:r>
            <a:r>
              <a:rPr lang="en-US" spc="7"/>
              <a:t> </a:t>
            </a:r>
            <a:r>
              <a:rPr lang="en-US"/>
              <a:t>is</a:t>
            </a:r>
            <a:r>
              <a:rPr lang="en-US" spc="10"/>
              <a:t> </a:t>
            </a:r>
            <a:r>
              <a:rPr lang="en-US"/>
              <a:t>exclusively</a:t>
            </a:r>
            <a:r>
              <a:rPr lang="en-US" spc="7"/>
              <a:t> </a:t>
            </a:r>
            <a:r>
              <a:rPr lang="en-US"/>
              <a:t>for</a:t>
            </a:r>
            <a:r>
              <a:rPr lang="en-US" spc="7"/>
              <a:t> </a:t>
            </a:r>
            <a:r>
              <a:rPr lang="en-US"/>
              <a:t>your</a:t>
            </a:r>
            <a:r>
              <a:rPr lang="en-US" spc="10"/>
              <a:t> </a:t>
            </a:r>
            <a:r>
              <a:rPr lang="en-US"/>
              <a:t>use</a:t>
            </a:r>
            <a:r>
              <a:rPr lang="en-US" spc="7"/>
              <a:t> </a:t>
            </a:r>
            <a:r>
              <a:rPr lang="en-US"/>
              <a:t>in</a:t>
            </a:r>
            <a:r>
              <a:rPr lang="en-US" spc="10"/>
              <a:t> </a:t>
            </a:r>
            <a:r>
              <a:rPr lang="en-US"/>
              <a:t>accordance</a:t>
            </a:r>
            <a:r>
              <a:rPr lang="en-US" spc="7"/>
              <a:t> </a:t>
            </a:r>
            <a:r>
              <a:rPr lang="en-US"/>
              <a:t>with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/>
              <a:t>Safari</a:t>
            </a:r>
            <a:r>
              <a:rPr lang="en-US" spc="7"/>
              <a:t> </a:t>
            </a:r>
            <a:r>
              <a:rPr lang="en-US"/>
              <a:t>Terms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10"/>
              <a:t> </a:t>
            </a:r>
            <a:r>
              <a:rPr lang="en-US"/>
              <a:t>Service.</a:t>
            </a:r>
            <a:r>
              <a:rPr lang="en-US" spc="7"/>
              <a:t> </a:t>
            </a:r>
            <a:r>
              <a:rPr lang="en-US"/>
              <a:t>No</a:t>
            </a:r>
            <a:r>
              <a:rPr lang="en-US" spc="10"/>
              <a:t> </a:t>
            </a:r>
            <a:r>
              <a:rPr lang="en-US"/>
              <a:t>part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7"/>
              <a:t> </a:t>
            </a:r>
            <a:r>
              <a:rPr lang="en-US"/>
              <a:t>it</a:t>
            </a:r>
            <a:r>
              <a:rPr lang="en-US" spc="10"/>
              <a:t> </a:t>
            </a:r>
            <a:r>
              <a:rPr lang="en-US"/>
              <a:t>may</a:t>
            </a:r>
            <a:r>
              <a:rPr lang="en-US" spc="7"/>
              <a:t> </a:t>
            </a:r>
            <a:r>
              <a:rPr lang="en-US"/>
              <a:t>be</a:t>
            </a:r>
            <a:r>
              <a:rPr lang="en-US" spc="7"/>
              <a:t> </a:t>
            </a:r>
            <a:r>
              <a:rPr lang="en-US"/>
              <a:t>reproduced</a:t>
            </a:r>
            <a:r>
              <a:rPr lang="en-US" spc="10"/>
              <a:t> </a:t>
            </a:r>
            <a:r>
              <a:rPr lang="en-US"/>
              <a:t>or</a:t>
            </a:r>
            <a:r>
              <a:rPr lang="en-US" spc="7"/>
              <a:t> </a:t>
            </a:r>
            <a:r>
              <a:rPr lang="en-US"/>
              <a:t>transmitted</a:t>
            </a:r>
            <a:r>
              <a:rPr lang="en-US" spc="10"/>
              <a:t> </a:t>
            </a:r>
            <a:r>
              <a:rPr lang="en-US"/>
              <a:t>in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form</a:t>
            </a:r>
            <a:r>
              <a:rPr lang="en-US" spc="10"/>
              <a:t> </a:t>
            </a:r>
            <a:r>
              <a:rPr lang="en-US"/>
              <a:t>by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means</a:t>
            </a:r>
            <a:r>
              <a:rPr lang="en-US" spc="10"/>
              <a:t> </a:t>
            </a:r>
            <a:r>
              <a:rPr lang="en-US"/>
              <a:t>without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 spc="-7"/>
              <a:t>prior</a:t>
            </a:r>
            <a:endParaRPr lang="en-US" spc="-7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User</a:t>
            </a:r>
            <a:r>
              <a:rPr lang="en-US" spc="-3"/>
              <a:t> </a:t>
            </a:r>
            <a:r>
              <a:rPr lang="en-US"/>
              <a:t>number: 1673621 </a:t>
            </a:r>
            <a:r>
              <a:rPr lang="en-US" spc="-7"/>
              <a:t>Copyright</a:t>
            </a:r>
            <a:r>
              <a:rPr lang="en-US" spc="-3"/>
              <a:t> </a:t>
            </a:r>
            <a:r>
              <a:rPr lang="en-US"/>
              <a:t>2008, Safari</a:t>
            </a:r>
            <a:r>
              <a:rPr lang="en-US" spc="-3"/>
              <a:t> </a:t>
            </a:r>
            <a:r>
              <a:rPr lang="en-US"/>
              <a:t>Books Online, </a:t>
            </a:r>
            <a:r>
              <a:rPr lang="en-US" spc="-14"/>
              <a:t>LLC.</a:t>
            </a:r>
            <a:endParaRPr lang="en-US" spc="-14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388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5241" y="510183"/>
            <a:ext cx="4312024" cy="199285"/>
          </a:xfrm>
        </p:spPr>
        <p:txBody>
          <a:bodyPr lIns="0" tIns="0" rIns="0" bIns="0"/>
          <a:lstStyle>
            <a:lvl1pPr>
              <a:defRPr sz="1295" b="0" i="0">
                <a:solidFill>
                  <a:srgbClr val="231F20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4160" y="3189606"/>
            <a:ext cx="4897718" cy="110158"/>
          </a:xfrm>
        </p:spPr>
        <p:txBody>
          <a:bodyPr lIns="0" tIns="0" rIns="0" bIns="0"/>
          <a:lstStyle>
            <a:lvl1pPr>
              <a:defRPr sz="716" b="0" i="0">
                <a:solidFill>
                  <a:srgbClr val="231F2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This PDF</a:t>
            </a:r>
            <a:r>
              <a:rPr lang="en-US" spc="7"/>
              <a:t> </a:t>
            </a:r>
            <a:r>
              <a:rPr lang="en-US"/>
              <a:t>is</a:t>
            </a:r>
            <a:r>
              <a:rPr lang="en-US" spc="10"/>
              <a:t> </a:t>
            </a:r>
            <a:r>
              <a:rPr lang="en-US"/>
              <a:t>exclusively</a:t>
            </a:r>
            <a:r>
              <a:rPr lang="en-US" spc="7"/>
              <a:t> </a:t>
            </a:r>
            <a:r>
              <a:rPr lang="en-US"/>
              <a:t>for</a:t>
            </a:r>
            <a:r>
              <a:rPr lang="en-US" spc="7"/>
              <a:t> </a:t>
            </a:r>
            <a:r>
              <a:rPr lang="en-US"/>
              <a:t>your</a:t>
            </a:r>
            <a:r>
              <a:rPr lang="en-US" spc="10"/>
              <a:t> </a:t>
            </a:r>
            <a:r>
              <a:rPr lang="en-US"/>
              <a:t>use</a:t>
            </a:r>
            <a:r>
              <a:rPr lang="en-US" spc="7"/>
              <a:t> </a:t>
            </a:r>
            <a:r>
              <a:rPr lang="en-US"/>
              <a:t>in</a:t>
            </a:r>
            <a:r>
              <a:rPr lang="en-US" spc="10"/>
              <a:t> </a:t>
            </a:r>
            <a:r>
              <a:rPr lang="en-US"/>
              <a:t>accordance</a:t>
            </a:r>
            <a:r>
              <a:rPr lang="en-US" spc="7"/>
              <a:t> </a:t>
            </a:r>
            <a:r>
              <a:rPr lang="en-US"/>
              <a:t>with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/>
              <a:t>Safari</a:t>
            </a:r>
            <a:r>
              <a:rPr lang="en-US" spc="7"/>
              <a:t> </a:t>
            </a:r>
            <a:r>
              <a:rPr lang="en-US"/>
              <a:t>Terms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10"/>
              <a:t> </a:t>
            </a:r>
            <a:r>
              <a:rPr lang="en-US"/>
              <a:t>Service.</a:t>
            </a:r>
            <a:r>
              <a:rPr lang="en-US" spc="7"/>
              <a:t> </a:t>
            </a:r>
            <a:r>
              <a:rPr lang="en-US"/>
              <a:t>No</a:t>
            </a:r>
            <a:r>
              <a:rPr lang="en-US" spc="10"/>
              <a:t> </a:t>
            </a:r>
            <a:r>
              <a:rPr lang="en-US"/>
              <a:t>part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7"/>
              <a:t> </a:t>
            </a:r>
            <a:r>
              <a:rPr lang="en-US"/>
              <a:t>it</a:t>
            </a:r>
            <a:r>
              <a:rPr lang="en-US" spc="10"/>
              <a:t> </a:t>
            </a:r>
            <a:r>
              <a:rPr lang="en-US"/>
              <a:t>may</a:t>
            </a:r>
            <a:r>
              <a:rPr lang="en-US" spc="7"/>
              <a:t> </a:t>
            </a:r>
            <a:r>
              <a:rPr lang="en-US"/>
              <a:t>be</a:t>
            </a:r>
            <a:r>
              <a:rPr lang="en-US" spc="7"/>
              <a:t> </a:t>
            </a:r>
            <a:r>
              <a:rPr lang="en-US"/>
              <a:t>reproduced</a:t>
            </a:r>
            <a:r>
              <a:rPr lang="en-US" spc="10"/>
              <a:t> </a:t>
            </a:r>
            <a:r>
              <a:rPr lang="en-US"/>
              <a:t>or</a:t>
            </a:r>
            <a:r>
              <a:rPr lang="en-US" spc="7"/>
              <a:t> </a:t>
            </a:r>
            <a:r>
              <a:rPr lang="en-US"/>
              <a:t>transmitted</a:t>
            </a:r>
            <a:r>
              <a:rPr lang="en-US" spc="10"/>
              <a:t> </a:t>
            </a:r>
            <a:r>
              <a:rPr lang="en-US"/>
              <a:t>in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form</a:t>
            </a:r>
            <a:r>
              <a:rPr lang="en-US" spc="10"/>
              <a:t> </a:t>
            </a:r>
            <a:r>
              <a:rPr lang="en-US"/>
              <a:t>by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means</a:t>
            </a:r>
            <a:r>
              <a:rPr lang="en-US" spc="10"/>
              <a:t> </a:t>
            </a:r>
            <a:r>
              <a:rPr lang="en-US"/>
              <a:t>without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 spc="-7"/>
              <a:t>prior</a:t>
            </a:r>
            <a:endParaRPr lang="en-US" spc="-7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User</a:t>
            </a:r>
            <a:r>
              <a:rPr lang="en-US" spc="-3"/>
              <a:t> </a:t>
            </a:r>
            <a:r>
              <a:rPr lang="en-US"/>
              <a:t>number: 1673621 </a:t>
            </a:r>
            <a:r>
              <a:rPr lang="en-US" spc="-7"/>
              <a:t>Copyright</a:t>
            </a:r>
            <a:r>
              <a:rPr lang="en-US" spc="-3"/>
              <a:t> </a:t>
            </a:r>
            <a:r>
              <a:rPr lang="en-US"/>
              <a:t>2008, Safari</a:t>
            </a:r>
            <a:r>
              <a:rPr lang="en-US" spc="-3"/>
              <a:t> </a:t>
            </a:r>
            <a:r>
              <a:rPr lang="en-US"/>
              <a:t>Books Online, </a:t>
            </a:r>
            <a:r>
              <a:rPr lang="en-US" spc="-14"/>
              <a:t>LLC.</a:t>
            </a:r>
            <a:endParaRPr lang="en-US" spc="-14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0889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5241" y="510183"/>
            <a:ext cx="4312024" cy="199285"/>
          </a:xfrm>
        </p:spPr>
        <p:txBody>
          <a:bodyPr lIns="0" tIns="0" rIns="0" bIns="0"/>
          <a:lstStyle>
            <a:lvl1pPr>
              <a:defRPr sz="1295" b="0" i="0">
                <a:solidFill>
                  <a:srgbClr val="231F20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This PDF</a:t>
            </a:r>
            <a:r>
              <a:rPr lang="en-US" spc="7"/>
              <a:t> </a:t>
            </a:r>
            <a:r>
              <a:rPr lang="en-US"/>
              <a:t>is</a:t>
            </a:r>
            <a:r>
              <a:rPr lang="en-US" spc="10"/>
              <a:t> </a:t>
            </a:r>
            <a:r>
              <a:rPr lang="en-US"/>
              <a:t>exclusively</a:t>
            </a:r>
            <a:r>
              <a:rPr lang="en-US" spc="7"/>
              <a:t> </a:t>
            </a:r>
            <a:r>
              <a:rPr lang="en-US"/>
              <a:t>for</a:t>
            </a:r>
            <a:r>
              <a:rPr lang="en-US" spc="7"/>
              <a:t> </a:t>
            </a:r>
            <a:r>
              <a:rPr lang="en-US"/>
              <a:t>your</a:t>
            </a:r>
            <a:r>
              <a:rPr lang="en-US" spc="10"/>
              <a:t> </a:t>
            </a:r>
            <a:r>
              <a:rPr lang="en-US"/>
              <a:t>use</a:t>
            </a:r>
            <a:r>
              <a:rPr lang="en-US" spc="7"/>
              <a:t> </a:t>
            </a:r>
            <a:r>
              <a:rPr lang="en-US"/>
              <a:t>in</a:t>
            </a:r>
            <a:r>
              <a:rPr lang="en-US" spc="10"/>
              <a:t> </a:t>
            </a:r>
            <a:r>
              <a:rPr lang="en-US"/>
              <a:t>accordance</a:t>
            </a:r>
            <a:r>
              <a:rPr lang="en-US" spc="7"/>
              <a:t> </a:t>
            </a:r>
            <a:r>
              <a:rPr lang="en-US"/>
              <a:t>with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/>
              <a:t>Safari</a:t>
            </a:r>
            <a:r>
              <a:rPr lang="en-US" spc="7"/>
              <a:t> </a:t>
            </a:r>
            <a:r>
              <a:rPr lang="en-US"/>
              <a:t>Terms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10"/>
              <a:t> </a:t>
            </a:r>
            <a:r>
              <a:rPr lang="en-US"/>
              <a:t>Service.</a:t>
            </a:r>
            <a:r>
              <a:rPr lang="en-US" spc="7"/>
              <a:t> </a:t>
            </a:r>
            <a:r>
              <a:rPr lang="en-US"/>
              <a:t>No</a:t>
            </a:r>
            <a:r>
              <a:rPr lang="en-US" spc="10"/>
              <a:t> </a:t>
            </a:r>
            <a:r>
              <a:rPr lang="en-US"/>
              <a:t>part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7"/>
              <a:t> </a:t>
            </a:r>
            <a:r>
              <a:rPr lang="en-US"/>
              <a:t>it</a:t>
            </a:r>
            <a:r>
              <a:rPr lang="en-US" spc="10"/>
              <a:t> </a:t>
            </a:r>
            <a:r>
              <a:rPr lang="en-US"/>
              <a:t>may</a:t>
            </a:r>
            <a:r>
              <a:rPr lang="en-US" spc="7"/>
              <a:t> </a:t>
            </a:r>
            <a:r>
              <a:rPr lang="en-US"/>
              <a:t>be</a:t>
            </a:r>
            <a:r>
              <a:rPr lang="en-US" spc="7"/>
              <a:t> </a:t>
            </a:r>
            <a:r>
              <a:rPr lang="en-US"/>
              <a:t>reproduced</a:t>
            </a:r>
            <a:r>
              <a:rPr lang="en-US" spc="10"/>
              <a:t> </a:t>
            </a:r>
            <a:r>
              <a:rPr lang="en-US"/>
              <a:t>or</a:t>
            </a:r>
            <a:r>
              <a:rPr lang="en-US" spc="7"/>
              <a:t> </a:t>
            </a:r>
            <a:r>
              <a:rPr lang="en-US"/>
              <a:t>transmitted</a:t>
            </a:r>
            <a:r>
              <a:rPr lang="en-US" spc="10"/>
              <a:t> </a:t>
            </a:r>
            <a:r>
              <a:rPr lang="en-US"/>
              <a:t>in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form</a:t>
            </a:r>
            <a:r>
              <a:rPr lang="en-US" spc="10"/>
              <a:t> </a:t>
            </a:r>
            <a:r>
              <a:rPr lang="en-US"/>
              <a:t>by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means</a:t>
            </a:r>
            <a:r>
              <a:rPr lang="en-US" spc="10"/>
              <a:t> </a:t>
            </a:r>
            <a:r>
              <a:rPr lang="en-US"/>
              <a:t>without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 spc="-7"/>
              <a:t>prior</a:t>
            </a:r>
            <a:endParaRPr lang="en-US" spc="-7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User</a:t>
            </a:r>
            <a:r>
              <a:rPr lang="en-US" spc="-3"/>
              <a:t> </a:t>
            </a:r>
            <a:r>
              <a:rPr lang="en-US"/>
              <a:t>number: 1673621 </a:t>
            </a:r>
            <a:r>
              <a:rPr lang="en-US" spc="-7"/>
              <a:t>Copyright</a:t>
            </a:r>
            <a:r>
              <a:rPr lang="en-US" spc="-3"/>
              <a:t> </a:t>
            </a:r>
            <a:r>
              <a:rPr lang="en-US"/>
              <a:t>2008, Safari</a:t>
            </a:r>
            <a:r>
              <a:rPr lang="en-US" spc="-3"/>
              <a:t> </a:t>
            </a:r>
            <a:r>
              <a:rPr lang="en-US"/>
              <a:t>Books Online, </a:t>
            </a:r>
            <a:r>
              <a:rPr lang="en-US" spc="-14"/>
              <a:t>LLC.</a:t>
            </a:r>
            <a:endParaRPr lang="en-US" spc="-14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0032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5241" y="510183"/>
            <a:ext cx="4312024" cy="199285"/>
          </a:xfrm>
        </p:spPr>
        <p:txBody>
          <a:bodyPr lIns="0" tIns="0" rIns="0" bIns="0"/>
          <a:lstStyle>
            <a:lvl1pPr>
              <a:defRPr sz="1295" b="0" i="0">
                <a:solidFill>
                  <a:srgbClr val="231F20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This PDF</a:t>
            </a:r>
            <a:r>
              <a:rPr lang="en-US" spc="7"/>
              <a:t> </a:t>
            </a:r>
            <a:r>
              <a:rPr lang="en-US"/>
              <a:t>is</a:t>
            </a:r>
            <a:r>
              <a:rPr lang="en-US" spc="10"/>
              <a:t> </a:t>
            </a:r>
            <a:r>
              <a:rPr lang="en-US"/>
              <a:t>exclusively</a:t>
            </a:r>
            <a:r>
              <a:rPr lang="en-US" spc="7"/>
              <a:t> </a:t>
            </a:r>
            <a:r>
              <a:rPr lang="en-US"/>
              <a:t>for</a:t>
            </a:r>
            <a:r>
              <a:rPr lang="en-US" spc="7"/>
              <a:t> </a:t>
            </a:r>
            <a:r>
              <a:rPr lang="en-US"/>
              <a:t>your</a:t>
            </a:r>
            <a:r>
              <a:rPr lang="en-US" spc="10"/>
              <a:t> </a:t>
            </a:r>
            <a:r>
              <a:rPr lang="en-US"/>
              <a:t>use</a:t>
            </a:r>
            <a:r>
              <a:rPr lang="en-US" spc="7"/>
              <a:t> </a:t>
            </a:r>
            <a:r>
              <a:rPr lang="en-US"/>
              <a:t>in</a:t>
            </a:r>
            <a:r>
              <a:rPr lang="en-US" spc="10"/>
              <a:t> </a:t>
            </a:r>
            <a:r>
              <a:rPr lang="en-US"/>
              <a:t>accordance</a:t>
            </a:r>
            <a:r>
              <a:rPr lang="en-US" spc="7"/>
              <a:t> </a:t>
            </a:r>
            <a:r>
              <a:rPr lang="en-US"/>
              <a:t>with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/>
              <a:t>Safari</a:t>
            </a:r>
            <a:r>
              <a:rPr lang="en-US" spc="7"/>
              <a:t> </a:t>
            </a:r>
            <a:r>
              <a:rPr lang="en-US"/>
              <a:t>Terms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10"/>
              <a:t> </a:t>
            </a:r>
            <a:r>
              <a:rPr lang="en-US"/>
              <a:t>Service.</a:t>
            </a:r>
            <a:r>
              <a:rPr lang="en-US" spc="7"/>
              <a:t> </a:t>
            </a:r>
            <a:r>
              <a:rPr lang="en-US"/>
              <a:t>No</a:t>
            </a:r>
            <a:r>
              <a:rPr lang="en-US" spc="10"/>
              <a:t> </a:t>
            </a:r>
            <a:r>
              <a:rPr lang="en-US"/>
              <a:t>part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7"/>
              <a:t> </a:t>
            </a:r>
            <a:r>
              <a:rPr lang="en-US"/>
              <a:t>it</a:t>
            </a:r>
            <a:r>
              <a:rPr lang="en-US" spc="10"/>
              <a:t> </a:t>
            </a:r>
            <a:r>
              <a:rPr lang="en-US"/>
              <a:t>may</a:t>
            </a:r>
            <a:r>
              <a:rPr lang="en-US" spc="7"/>
              <a:t> </a:t>
            </a:r>
            <a:r>
              <a:rPr lang="en-US"/>
              <a:t>be</a:t>
            </a:r>
            <a:r>
              <a:rPr lang="en-US" spc="7"/>
              <a:t> </a:t>
            </a:r>
            <a:r>
              <a:rPr lang="en-US"/>
              <a:t>reproduced</a:t>
            </a:r>
            <a:r>
              <a:rPr lang="en-US" spc="10"/>
              <a:t> </a:t>
            </a:r>
            <a:r>
              <a:rPr lang="en-US"/>
              <a:t>or</a:t>
            </a:r>
            <a:r>
              <a:rPr lang="en-US" spc="7"/>
              <a:t> </a:t>
            </a:r>
            <a:r>
              <a:rPr lang="en-US"/>
              <a:t>transmitted</a:t>
            </a:r>
            <a:r>
              <a:rPr lang="en-US" spc="10"/>
              <a:t> </a:t>
            </a:r>
            <a:r>
              <a:rPr lang="en-US"/>
              <a:t>in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form</a:t>
            </a:r>
            <a:r>
              <a:rPr lang="en-US" spc="10"/>
              <a:t> </a:t>
            </a:r>
            <a:r>
              <a:rPr lang="en-US"/>
              <a:t>by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means</a:t>
            </a:r>
            <a:r>
              <a:rPr lang="en-US" spc="10"/>
              <a:t> </a:t>
            </a:r>
            <a:r>
              <a:rPr lang="en-US"/>
              <a:t>without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 spc="-7"/>
              <a:t>prior</a:t>
            </a:r>
            <a:endParaRPr lang="en-US" spc="-7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User</a:t>
            </a:r>
            <a:r>
              <a:rPr lang="en-US" spc="-3"/>
              <a:t> </a:t>
            </a:r>
            <a:r>
              <a:rPr lang="en-US"/>
              <a:t>number: 1673621 </a:t>
            </a:r>
            <a:r>
              <a:rPr lang="en-US" spc="-7"/>
              <a:t>Copyright</a:t>
            </a:r>
            <a:r>
              <a:rPr lang="en-US" spc="-3"/>
              <a:t> </a:t>
            </a:r>
            <a:r>
              <a:rPr lang="en-US"/>
              <a:t>2008, Safari</a:t>
            </a:r>
            <a:r>
              <a:rPr lang="en-US" spc="-3"/>
              <a:t> </a:t>
            </a:r>
            <a:r>
              <a:rPr lang="en-US"/>
              <a:t>Books Online, </a:t>
            </a:r>
            <a:r>
              <a:rPr lang="en-US" spc="-14"/>
              <a:t>LLC.</a:t>
            </a:r>
            <a:endParaRPr lang="en-US" spc="-14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32517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This PDF</a:t>
            </a:r>
            <a:r>
              <a:rPr lang="en-US" spc="7"/>
              <a:t> </a:t>
            </a:r>
            <a:r>
              <a:rPr lang="en-US"/>
              <a:t>is</a:t>
            </a:r>
            <a:r>
              <a:rPr lang="en-US" spc="10"/>
              <a:t> </a:t>
            </a:r>
            <a:r>
              <a:rPr lang="en-US"/>
              <a:t>exclusively</a:t>
            </a:r>
            <a:r>
              <a:rPr lang="en-US" spc="7"/>
              <a:t> </a:t>
            </a:r>
            <a:r>
              <a:rPr lang="en-US"/>
              <a:t>for</a:t>
            </a:r>
            <a:r>
              <a:rPr lang="en-US" spc="7"/>
              <a:t> </a:t>
            </a:r>
            <a:r>
              <a:rPr lang="en-US"/>
              <a:t>your</a:t>
            </a:r>
            <a:r>
              <a:rPr lang="en-US" spc="10"/>
              <a:t> </a:t>
            </a:r>
            <a:r>
              <a:rPr lang="en-US"/>
              <a:t>use</a:t>
            </a:r>
            <a:r>
              <a:rPr lang="en-US" spc="7"/>
              <a:t> </a:t>
            </a:r>
            <a:r>
              <a:rPr lang="en-US"/>
              <a:t>in</a:t>
            </a:r>
            <a:r>
              <a:rPr lang="en-US" spc="10"/>
              <a:t> </a:t>
            </a:r>
            <a:r>
              <a:rPr lang="en-US"/>
              <a:t>accordance</a:t>
            </a:r>
            <a:r>
              <a:rPr lang="en-US" spc="7"/>
              <a:t> </a:t>
            </a:r>
            <a:r>
              <a:rPr lang="en-US"/>
              <a:t>with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/>
              <a:t>Safari</a:t>
            </a:r>
            <a:r>
              <a:rPr lang="en-US" spc="7"/>
              <a:t> </a:t>
            </a:r>
            <a:r>
              <a:rPr lang="en-US"/>
              <a:t>Terms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10"/>
              <a:t> </a:t>
            </a:r>
            <a:r>
              <a:rPr lang="en-US"/>
              <a:t>Service.</a:t>
            </a:r>
            <a:r>
              <a:rPr lang="en-US" spc="7"/>
              <a:t> </a:t>
            </a:r>
            <a:r>
              <a:rPr lang="en-US"/>
              <a:t>No</a:t>
            </a:r>
            <a:r>
              <a:rPr lang="en-US" spc="10"/>
              <a:t> </a:t>
            </a:r>
            <a:r>
              <a:rPr lang="en-US"/>
              <a:t>part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7"/>
              <a:t> </a:t>
            </a:r>
            <a:r>
              <a:rPr lang="en-US"/>
              <a:t>it</a:t>
            </a:r>
            <a:r>
              <a:rPr lang="en-US" spc="10"/>
              <a:t> </a:t>
            </a:r>
            <a:r>
              <a:rPr lang="en-US"/>
              <a:t>may</a:t>
            </a:r>
            <a:r>
              <a:rPr lang="en-US" spc="7"/>
              <a:t> </a:t>
            </a:r>
            <a:r>
              <a:rPr lang="en-US"/>
              <a:t>be</a:t>
            </a:r>
            <a:r>
              <a:rPr lang="en-US" spc="7"/>
              <a:t> </a:t>
            </a:r>
            <a:r>
              <a:rPr lang="en-US"/>
              <a:t>reproduced</a:t>
            </a:r>
            <a:r>
              <a:rPr lang="en-US" spc="10"/>
              <a:t> </a:t>
            </a:r>
            <a:r>
              <a:rPr lang="en-US"/>
              <a:t>or</a:t>
            </a:r>
            <a:r>
              <a:rPr lang="en-US" spc="7"/>
              <a:t> </a:t>
            </a:r>
            <a:r>
              <a:rPr lang="en-US"/>
              <a:t>transmitted</a:t>
            </a:r>
            <a:r>
              <a:rPr lang="en-US" spc="10"/>
              <a:t> </a:t>
            </a:r>
            <a:r>
              <a:rPr lang="en-US"/>
              <a:t>in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form</a:t>
            </a:r>
            <a:r>
              <a:rPr lang="en-US" spc="10"/>
              <a:t> </a:t>
            </a:r>
            <a:r>
              <a:rPr lang="en-US"/>
              <a:t>by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means</a:t>
            </a:r>
            <a:r>
              <a:rPr lang="en-US" spc="10"/>
              <a:t> </a:t>
            </a:r>
            <a:r>
              <a:rPr lang="en-US"/>
              <a:t>without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 spc="-7"/>
              <a:t>prior</a:t>
            </a:r>
            <a:endParaRPr lang="en-US" spc="-7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User</a:t>
            </a:r>
            <a:r>
              <a:rPr lang="en-US" spc="-3"/>
              <a:t> </a:t>
            </a:r>
            <a:r>
              <a:rPr lang="en-US"/>
              <a:t>number: 1673621 </a:t>
            </a:r>
            <a:r>
              <a:rPr lang="en-US" spc="-7"/>
              <a:t>Copyright</a:t>
            </a:r>
            <a:r>
              <a:rPr lang="en-US" spc="-3"/>
              <a:t> </a:t>
            </a:r>
            <a:r>
              <a:rPr lang="en-US"/>
              <a:t>2008, Safari</a:t>
            </a:r>
            <a:r>
              <a:rPr lang="en-US" spc="-3"/>
              <a:t> </a:t>
            </a:r>
            <a:r>
              <a:rPr lang="en-US"/>
              <a:t>Books Online, </a:t>
            </a:r>
            <a:r>
              <a:rPr lang="en-US" spc="-14"/>
              <a:t>LLC.</a:t>
            </a:r>
            <a:endParaRPr lang="en-US" spc="-14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73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A27B8A-5ABA-483F-A6D2-537B1689B3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0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58041-DD79-48DD-877D-8801B4DEA3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16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FA10BE-B628-4BEF-97CF-87812BEE12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0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FCCDCF-339D-4461-9515-1631ED7EB5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20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37B5F7-CC36-4A9C-AD23-EEF09D1269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86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82F14-E98C-4A19-B4D9-2A8491C4BB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39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FF0DA-8D74-4412-8B3A-BB9F5D4AE1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8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D61867-8F25-44B3-A387-0DCF97D58F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52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3E5704B1-5F99-4F87-B430-C745069B19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5241" y="510183"/>
            <a:ext cx="4312024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231F20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4160" y="3189606"/>
            <a:ext cx="4897718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231F2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60824" y="6357143"/>
            <a:ext cx="7020112" cy="629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This PDF</a:t>
            </a:r>
            <a:r>
              <a:rPr lang="en-US" spc="7"/>
              <a:t> </a:t>
            </a:r>
            <a:r>
              <a:rPr lang="en-US"/>
              <a:t>is</a:t>
            </a:r>
            <a:r>
              <a:rPr lang="en-US" spc="10"/>
              <a:t> </a:t>
            </a:r>
            <a:r>
              <a:rPr lang="en-US"/>
              <a:t>exclusively</a:t>
            </a:r>
            <a:r>
              <a:rPr lang="en-US" spc="7"/>
              <a:t> </a:t>
            </a:r>
            <a:r>
              <a:rPr lang="en-US"/>
              <a:t>for</a:t>
            </a:r>
            <a:r>
              <a:rPr lang="en-US" spc="7"/>
              <a:t> </a:t>
            </a:r>
            <a:r>
              <a:rPr lang="en-US"/>
              <a:t>your</a:t>
            </a:r>
            <a:r>
              <a:rPr lang="en-US" spc="10"/>
              <a:t> </a:t>
            </a:r>
            <a:r>
              <a:rPr lang="en-US"/>
              <a:t>use</a:t>
            </a:r>
            <a:r>
              <a:rPr lang="en-US" spc="7"/>
              <a:t> </a:t>
            </a:r>
            <a:r>
              <a:rPr lang="en-US"/>
              <a:t>in</a:t>
            </a:r>
            <a:r>
              <a:rPr lang="en-US" spc="10"/>
              <a:t> </a:t>
            </a:r>
            <a:r>
              <a:rPr lang="en-US"/>
              <a:t>accordance</a:t>
            </a:r>
            <a:r>
              <a:rPr lang="en-US" spc="7"/>
              <a:t> </a:t>
            </a:r>
            <a:r>
              <a:rPr lang="en-US"/>
              <a:t>with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/>
              <a:t>Safari</a:t>
            </a:r>
            <a:r>
              <a:rPr lang="en-US" spc="7"/>
              <a:t> </a:t>
            </a:r>
            <a:r>
              <a:rPr lang="en-US"/>
              <a:t>Terms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10"/>
              <a:t> </a:t>
            </a:r>
            <a:r>
              <a:rPr lang="en-US"/>
              <a:t>Service.</a:t>
            </a:r>
            <a:r>
              <a:rPr lang="en-US" spc="7"/>
              <a:t> </a:t>
            </a:r>
            <a:r>
              <a:rPr lang="en-US"/>
              <a:t>No</a:t>
            </a:r>
            <a:r>
              <a:rPr lang="en-US" spc="10"/>
              <a:t> </a:t>
            </a:r>
            <a:r>
              <a:rPr lang="en-US"/>
              <a:t>part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7"/>
              <a:t> </a:t>
            </a:r>
            <a:r>
              <a:rPr lang="en-US"/>
              <a:t>it</a:t>
            </a:r>
            <a:r>
              <a:rPr lang="en-US" spc="10"/>
              <a:t> </a:t>
            </a:r>
            <a:r>
              <a:rPr lang="en-US"/>
              <a:t>may</a:t>
            </a:r>
            <a:r>
              <a:rPr lang="en-US" spc="7"/>
              <a:t> </a:t>
            </a:r>
            <a:r>
              <a:rPr lang="en-US"/>
              <a:t>be</a:t>
            </a:r>
            <a:r>
              <a:rPr lang="en-US" spc="7"/>
              <a:t> </a:t>
            </a:r>
            <a:r>
              <a:rPr lang="en-US"/>
              <a:t>reproduced</a:t>
            </a:r>
            <a:r>
              <a:rPr lang="en-US" spc="10"/>
              <a:t> </a:t>
            </a:r>
            <a:r>
              <a:rPr lang="en-US"/>
              <a:t>or</a:t>
            </a:r>
            <a:r>
              <a:rPr lang="en-US" spc="7"/>
              <a:t> </a:t>
            </a:r>
            <a:r>
              <a:rPr lang="en-US"/>
              <a:t>transmitted</a:t>
            </a:r>
            <a:r>
              <a:rPr lang="en-US" spc="10"/>
              <a:t> </a:t>
            </a:r>
            <a:r>
              <a:rPr lang="en-US"/>
              <a:t>in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form</a:t>
            </a:r>
            <a:r>
              <a:rPr lang="en-US" spc="10"/>
              <a:t> </a:t>
            </a:r>
            <a:r>
              <a:rPr lang="en-US"/>
              <a:t>by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means</a:t>
            </a:r>
            <a:r>
              <a:rPr lang="en-US" spc="10"/>
              <a:t> </a:t>
            </a:r>
            <a:r>
              <a:rPr lang="en-US"/>
              <a:t>without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 spc="-7"/>
              <a:t>prior</a:t>
            </a:r>
            <a:endParaRPr lang="en-US" spc="-7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441317" y="6292343"/>
            <a:ext cx="2643093" cy="629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User</a:t>
            </a:r>
            <a:r>
              <a:rPr lang="en-US" spc="-3"/>
              <a:t> </a:t>
            </a:r>
            <a:r>
              <a:rPr lang="en-US"/>
              <a:t>number: 1673621 </a:t>
            </a:r>
            <a:r>
              <a:rPr lang="en-US" spc="-7"/>
              <a:t>Copyright</a:t>
            </a:r>
            <a:r>
              <a:rPr lang="en-US" spc="-3"/>
              <a:t> </a:t>
            </a:r>
            <a:r>
              <a:rPr lang="en-US"/>
              <a:t>2008, Safari</a:t>
            </a:r>
            <a:r>
              <a:rPr lang="en-US" spc="-3"/>
              <a:t> </a:t>
            </a:r>
            <a:r>
              <a:rPr lang="en-US"/>
              <a:t>Books Online, </a:t>
            </a:r>
            <a:r>
              <a:rPr lang="en-US" spc="-14"/>
              <a:t>LLC.</a:t>
            </a:r>
            <a:endParaRPr lang="en-US" spc="-14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3330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11719">
        <a:defRPr>
          <a:latin typeface="+mn-lt"/>
          <a:ea typeface="+mn-ea"/>
          <a:cs typeface="+mn-cs"/>
        </a:defRPr>
      </a:lvl2pPr>
      <a:lvl3pPr marL="623438">
        <a:defRPr>
          <a:latin typeface="+mn-lt"/>
          <a:ea typeface="+mn-ea"/>
          <a:cs typeface="+mn-cs"/>
        </a:defRPr>
      </a:lvl3pPr>
      <a:lvl4pPr marL="935157">
        <a:defRPr>
          <a:latin typeface="+mn-lt"/>
          <a:ea typeface="+mn-ea"/>
          <a:cs typeface="+mn-cs"/>
        </a:defRPr>
      </a:lvl4pPr>
      <a:lvl5pPr marL="1246876">
        <a:defRPr>
          <a:latin typeface="+mn-lt"/>
          <a:ea typeface="+mn-ea"/>
          <a:cs typeface="+mn-cs"/>
        </a:defRPr>
      </a:lvl5pPr>
      <a:lvl6pPr marL="1558595">
        <a:defRPr>
          <a:latin typeface="+mn-lt"/>
          <a:ea typeface="+mn-ea"/>
          <a:cs typeface="+mn-cs"/>
        </a:defRPr>
      </a:lvl6pPr>
      <a:lvl7pPr marL="1870314">
        <a:defRPr>
          <a:latin typeface="+mn-lt"/>
          <a:ea typeface="+mn-ea"/>
          <a:cs typeface="+mn-cs"/>
        </a:defRPr>
      </a:lvl7pPr>
      <a:lvl8pPr marL="2182033">
        <a:defRPr>
          <a:latin typeface="+mn-lt"/>
          <a:ea typeface="+mn-ea"/>
          <a:cs typeface="+mn-cs"/>
        </a:defRPr>
      </a:lvl8pPr>
      <a:lvl9pPr marL="249375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11719">
        <a:defRPr>
          <a:latin typeface="+mn-lt"/>
          <a:ea typeface="+mn-ea"/>
          <a:cs typeface="+mn-cs"/>
        </a:defRPr>
      </a:lvl2pPr>
      <a:lvl3pPr marL="623438">
        <a:defRPr>
          <a:latin typeface="+mn-lt"/>
          <a:ea typeface="+mn-ea"/>
          <a:cs typeface="+mn-cs"/>
        </a:defRPr>
      </a:lvl3pPr>
      <a:lvl4pPr marL="935157">
        <a:defRPr>
          <a:latin typeface="+mn-lt"/>
          <a:ea typeface="+mn-ea"/>
          <a:cs typeface="+mn-cs"/>
        </a:defRPr>
      </a:lvl4pPr>
      <a:lvl5pPr marL="1246876">
        <a:defRPr>
          <a:latin typeface="+mn-lt"/>
          <a:ea typeface="+mn-ea"/>
          <a:cs typeface="+mn-cs"/>
        </a:defRPr>
      </a:lvl5pPr>
      <a:lvl6pPr marL="1558595">
        <a:defRPr>
          <a:latin typeface="+mn-lt"/>
          <a:ea typeface="+mn-ea"/>
          <a:cs typeface="+mn-cs"/>
        </a:defRPr>
      </a:lvl6pPr>
      <a:lvl7pPr marL="1870314">
        <a:defRPr>
          <a:latin typeface="+mn-lt"/>
          <a:ea typeface="+mn-ea"/>
          <a:cs typeface="+mn-cs"/>
        </a:defRPr>
      </a:lvl7pPr>
      <a:lvl8pPr marL="2182033">
        <a:defRPr>
          <a:latin typeface="+mn-lt"/>
          <a:ea typeface="+mn-ea"/>
          <a:cs typeface="+mn-cs"/>
        </a:defRPr>
      </a:lvl8pPr>
      <a:lvl9pPr marL="249375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maottw@gmail.co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www.it-ebooks.info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Design Patterns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Chapter 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8F6E05-602D-463A-86F8-95450A505D4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Employee Hierarchy</a:t>
            </a:r>
          </a:p>
        </p:txBody>
      </p:sp>
      <p:graphicFrame>
        <p:nvGraphicFramePr>
          <p:cNvPr id="13315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057400" y="1909763"/>
          <a:ext cx="4953000" cy="409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387067" imgH="2798922" progId="Visio.Drawing.11">
                  <p:embed/>
                </p:oleObj>
              </mc:Choice>
              <mc:Fallback>
                <p:oleObj name="Visio" r:id="rId2" imgW="3387067" imgH="2798922" progId="Visio.Drawing.11">
                  <p:embed/>
                  <p:pic>
                    <p:nvPicPr>
                      <p:cNvPr id="1331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909763"/>
                        <a:ext cx="4953000" cy="409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Dependency Inversion Principle</a:t>
            </a:r>
            <a:br>
              <a:rPr lang="en-US" altLang="en-US" dirty="0"/>
            </a:br>
            <a:r>
              <a:rPr lang="en-US" altLang="en-US" sz="2400" i="1" dirty="0"/>
              <a:t>www.objectmentor.com/resources/articles/dip.pdf</a:t>
            </a:r>
            <a:endParaRPr lang="en-US" altLang="en-US" sz="4000" i="1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High-level modules should not depend on low-level modules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Both should depend on abstractions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Abstractions should not depend on details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Details should depend on abstractions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Why?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So clients of </a:t>
            </a:r>
            <a:r>
              <a:rPr lang="en-US" altLang="en-US" i="1"/>
              <a:t>abstractions</a:t>
            </a:r>
            <a:r>
              <a:rPr lang="en-US" altLang="en-US"/>
              <a:t> are insulated from changes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Rules of Thumb for the DIP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No variable in an abstraction should hold a pointer to a concrete class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No class should derive from a concrete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/>
              <a:t>(a class shouldn’t be both abstract and concrete)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No method should override an </a:t>
            </a:r>
            <a:r>
              <a:rPr lang="en-US" altLang="en-US" sz="2000" i="1" dirty="0"/>
              <a:t>implemented</a:t>
            </a:r>
            <a:r>
              <a:rPr lang="en-US" altLang="en-US" sz="2000" dirty="0"/>
              <a:t> method of any of its base classes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/>
              <a:t>Only override abstract methods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Avoid asking a class what type it 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/>
              <a:t>You shouldn’t care</a:t>
            </a:r>
            <a:endParaRPr lang="en-US" altLang="en-US" sz="11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These rules can’t be followed all the time!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/>
              <a:t>Emphasis on </a:t>
            </a:r>
            <a:r>
              <a:rPr lang="en-US" altLang="en-US" sz="1800" i="1" dirty="0"/>
              <a:t>thumb</a:t>
            </a:r>
            <a:r>
              <a:rPr lang="en-US" altLang="en-US" sz="1800" dirty="0"/>
              <a:t> :-)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/>
              <a:t>The key is how </a:t>
            </a:r>
            <a:r>
              <a:rPr lang="en-US" altLang="en-US" sz="1800" i="1" dirty="0"/>
              <a:t>volatile</a:t>
            </a:r>
            <a:r>
              <a:rPr lang="en-US" altLang="en-US" sz="1800" dirty="0"/>
              <a:t> the lower-level module is</a:t>
            </a:r>
            <a:endParaRPr lang="en-US" alt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Note: What is an “Abstraction?”</a:t>
            </a:r>
          </a:p>
        </p:txBody>
      </p:sp>
      <p:pic>
        <p:nvPicPr>
          <p:cNvPr id="1638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0388" y="1981200"/>
            <a:ext cx="5483225" cy="38862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Non- abstract (concrete) image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762000"/>
          </a:xfrm>
        </p:spPr>
        <p:txBody>
          <a:bodyPr/>
          <a:lstStyle/>
          <a:p>
            <a:r>
              <a:rPr lang="en-US" altLang="en-US" sz="1200"/>
              <a:t>"Isola di s giorgio maggiore pano" by Mfield, Matthew Field, http://www.photography.mattfield.com - Own work. Licensed under CC BY-SA 3.0 via Commons - https://commons.wikimedia.org/wiki/File:Isola_di_s_giorgio_maggiore_pano.jpg#/media/File:Isola_di_s_giorgio_maggiore_pano.jpg</a:t>
            </a:r>
          </a:p>
        </p:txBody>
      </p:sp>
      <p:pic>
        <p:nvPicPr>
          <p:cNvPr id="1741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6391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Abstraction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/>
              <a:t>Dealing in generalities</a:t>
            </a:r>
          </a:p>
          <a:p>
            <a:pPr lvl="1"/>
            <a:r>
              <a:rPr lang="en-US" altLang="en-US" sz="2400"/>
              <a:t>“The structured removal of information”</a:t>
            </a:r>
          </a:p>
          <a:p>
            <a:r>
              <a:rPr lang="en-US" altLang="en-US" sz="2800"/>
              <a:t>Often done by subclassing</a:t>
            </a:r>
          </a:p>
          <a:p>
            <a:pPr lvl="1"/>
            <a:r>
              <a:rPr lang="en-US" altLang="en-US" sz="2400"/>
              <a:t>The base class/interface is the abstraction</a:t>
            </a:r>
          </a:p>
          <a:p>
            <a:pPr lvl="1"/>
            <a:r>
              <a:rPr lang="en-US" altLang="en-US" sz="2400"/>
              <a:t>Subclasses/implementations are concrete</a:t>
            </a:r>
          </a:p>
          <a:p>
            <a:pPr lvl="2"/>
            <a:r>
              <a:rPr lang="en-US" altLang="en-US" sz="2000"/>
              <a:t>They have all the details</a:t>
            </a:r>
          </a:p>
          <a:p>
            <a:r>
              <a:rPr lang="en-US" altLang="en-US" sz="2800"/>
              <a:t>Code that </a:t>
            </a:r>
            <a:r>
              <a:rPr lang="en-US" altLang="en-US" sz="2800" u="sng"/>
              <a:t>uses</a:t>
            </a:r>
            <a:r>
              <a:rPr lang="en-US" altLang="en-US" sz="2800"/>
              <a:t> base classes/interfaces is also abstract</a:t>
            </a:r>
          </a:p>
          <a:p>
            <a:pPr lvl="1"/>
            <a:r>
              <a:rPr lang="en-US" altLang="en-US" sz="2400"/>
              <a:t>And should follow the DIP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Parametric Factories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The type of object created depends on dynamic information</a:t>
            </a:r>
          </a:p>
          <a:p>
            <a:pPr lvl="1" eaLnBrk="1" hangingPunct="1"/>
            <a:r>
              <a:rPr lang="en-US" altLang="en-US" sz="2400"/>
              <a:t>Either read from an input source or provided as a parameter to a factory method</a:t>
            </a:r>
          </a:p>
          <a:p>
            <a:pPr eaLnBrk="1" hangingPunct="1"/>
            <a:r>
              <a:rPr lang="en-US" altLang="en-US" sz="2800"/>
              <a:t>The 1410 example has a major </a:t>
            </a:r>
            <a:r>
              <a:rPr lang="en-US" altLang="en-US" sz="2800" i="1"/>
              <a:t>faux pas</a:t>
            </a:r>
            <a:r>
              <a:rPr lang="en-US" altLang="en-US" sz="2800"/>
              <a:t>:</a:t>
            </a:r>
          </a:p>
          <a:p>
            <a:pPr lvl="1" eaLnBrk="1" hangingPunct="1"/>
            <a:r>
              <a:rPr lang="en-US" altLang="en-US" sz="2400" b="1"/>
              <a:t>Employee::retrieve( )</a:t>
            </a:r>
            <a:r>
              <a:rPr lang="en-US" altLang="en-US" sz="2400"/>
              <a:t> knows about subclasses</a:t>
            </a:r>
          </a:p>
          <a:p>
            <a:pPr lvl="1" eaLnBrk="1" hangingPunct="1"/>
            <a:r>
              <a:rPr lang="en-US" altLang="en-US" sz="2400"/>
              <a:t>Violates the DIP</a:t>
            </a:r>
          </a:p>
          <a:p>
            <a:pPr lvl="2" eaLnBrk="1" hangingPunct="1"/>
            <a:r>
              <a:rPr lang="en-US" altLang="en-US" sz="2000"/>
              <a:t>Can’t </a:t>
            </a:r>
            <a:r>
              <a:rPr lang="en-US" altLang="en-US" sz="2000" i="1"/>
              <a:t>always</a:t>
            </a:r>
            <a:r>
              <a:rPr lang="en-US" altLang="en-US" sz="2000"/>
              <a:t> be avoided</a:t>
            </a:r>
          </a:p>
          <a:p>
            <a:pPr lvl="2" eaLnBrk="1" hangingPunct="1"/>
            <a:r>
              <a:rPr lang="en-US" altLang="en-US" sz="2000"/>
              <a:t>But can be </a:t>
            </a:r>
            <a:r>
              <a:rPr lang="en-US" altLang="en-US" sz="2000" i="1"/>
              <a:t>moved</a:t>
            </a:r>
            <a:r>
              <a:rPr lang="en-US" altLang="en-US" sz="2000"/>
              <a:t> to a better place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N-tier Architecture</a:t>
            </a:r>
          </a:p>
        </p:txBody>
      </p:sp>
      <p:graphicFrame>
        <p:nvGraphicFramePr>
          <p:cNvPr id="20483" name="Object 10"/>
          <p:cNvGraphicFramePr>
            <a:graphicFrameLocks noGrp="1" noChangeAspect="1"/>
          </p:cNvGraphicFramePr>
          <p:nvPr>
            <p:ph idx="1"/>
          </p:nvPr>
        </p:nvGraphicFramePr>
        <p:xfrm>
          <a:off x="3736975" y="1905000"/>
          <a:ext cx="15589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029827" imgH="2872255" progId="Visio.Drawing.11">
                  <p:embed/>
                </p:oleObj>
              </mc:Choice>
              <mc:Fallback>
                <p:oleObj name="Visio" r:id="rId2" imgW="1029827" imgH="2872255" progId="Visio.Drawing.11">
                  <p:embed/>
                  <p:pic>
                    <p:nvPicPr>
                      <p:cNvPr id="2048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6975" y="1905000"/>
                        <a:ext cx="1558925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N-tier Architecture</a:t>
            </a:r>
            <a:br>
              <a:rPr lang="en-US" altLang="en-US"/>
            </a:br>
            <a:r>
              <a:rPr lang="en-US" altLang="en-US" sz="2800" i="1"/>
              <a:t>Critique</a:t>
            </a:r>
            <a:endParaRPr lang="en-US" alt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Appears to violate the DIP</a:t>
            </a:r>
          </a:p>
          <a:p>
            <a:pPr eaLnBrk="1" hangingPunct="1"/>
            <a:r>
              <a:rPr lang="en-US" altLang="en-US"/>
              <a:t>This is solved by having high-level modules write to an </a:t>
            </a:r>
            <a:r>
              <a:rPr lang="en-US" altLang="en-US" i="1"/>
              <a:t>abstraction</a:t>
            </a:r>
            <a:r>
              <a:rPr lang="en-US" altLang="en-US"/>
              <a:t> of its lower-level service module</a:t>
            </a:r>
          </a:p>
          <a:p>
            <a:pPr lvl="1" eaLnBrk="1" hangingPunct="1"/>
            <a:r>
              <a:rPr lang="en-US" altLang="en-US"/>
              <a:t>So implementation can vary and not disturb the high-level client</a:t>
            </a:r>
          </a:p>
          <a:p>
            <a:pPr eaLnBrk="1" hangingPunct="1"/>
            <a:r>
              <a:rPr lang="en-US" altLang="en-US"/>
              <a:t>(See next slide)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Following the DIP</a:t>
            </a:r>
          </a:p>
        </p:txBody>
      </p:sp>
      <p:graphicFrame>
        <p:nvGraphicFramePr>
          <p:cNvPr id="22531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676400" y="1941513"/>
          <a:ext cx="5410200" cy="426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664453" imgH="2888872" progId="Visio.Drawing.11">
                  <p:embed/>
                </p:oleObj>
              </mc:Choice>
              <mc:Fallback>
                <p:oleObj name="Visio" r:id="rId2" imgW="3664453" imgH="2888872" progId="Visio.Drawing.11">
                  <p:embed/>
                  <p:pic>
                    <p:nvPicPr>
                      <p:cNvPr id="2253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941513"/>
                        <a:ext cx="5410200" cy="426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Decorator, Revisited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/>
              <a:t>Look at this example?</a:t>
            </a:r>
          </a:p>
          <a:p>
            <a:pPr marL="0" indent="0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class 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TextBase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 { public: virtual void output() = 0; }</a:t>
            </a:r>
          </a:p>
          <a:p>
            <a:pPr marL="0" indent="0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class Quote2Text : public 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TextBase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 {</a:t>
            </a:r>
          </a:p>
          <a:p>
            <a:pPr marL="0" indent="0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public:</a:t>
            </a:r>
          </a:p>
          <a:p>
            <a:pPr marL="0" indent="0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	Quote2Text() : 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tptr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nullptr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) {}</a:t>
            </a:r>
          </a:p>
          <a:p>
            <a:pPr marL="0" indent="0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	void 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setTextObject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TextBase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* t) { 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tptr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(t); }</a:t>
            </a:r>
          </a:p>
          <a:p>
            <a:pPr marL="0" indent="0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	void output() {</a:t>
            </a:r>
          </a:p>
          <a:p>
            <a:pPr marL="0" indent="0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		if (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tptr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)</a:t>
            </a:r>
          </a:p>
          <a:p>
            <a:pPr marL="0" indent="0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		  { 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cout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 &lt;&lt; “\””; 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tptr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-&gt;output(); 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cout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 &lt;&lt; “\””; } }</a:t>
            </a:r>
          </a:p>
          <a:p>
            <a:pPr marL="0" indent="0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private:</a:t>
            </a:r>
          </a:p>
          <a:p>
            <a:pPr marL="0" indent="0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	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TextBase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* 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tptr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marL="0" indent="0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  <a:p>
            <a:pPr>
              <a:defRPr/>
            </a:pPr>
            <a:r>
              <a:rPr lang="en-US" sz="2400" dirty="0"/>
              <a:t>What is the problem?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Factories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dirty="0"/>
          </a:p>
          <a:p>
            <a:pPr eaLnBrk="1" hangingPunct="1">
              <a:defRPr/>
            </a:pPr>
            <a:r>
              <a:rPr lang="en-US" altLang="en-US" dirty="0"/>
              <a:t>Allow a (client) higher-level module to defer the details of </a:t>
            </a:r>
            <a:r>
              <a:rPr lang="en-US" altLang="en-US" i="1" dirty="0"/>
              <a:t>object creation</a:t>
            </a:r>
            <a:r>
              <a:rPr lang="en-US" altLang="en-US" dirty="0"/>
              <a:t> to its (server) lower-level service module</a:t>
            </a:r>
          </a:p>
          <a:p>
            <a:pPr lvl="1" eaLnBrk="1" hangingPunct="1">
              <a:defRPr/>
            </a:pPr>
            <a:r>
              <a:rPr lang="en-US" altLang="en-US" dirty="0"/>
              <a:t>Including determining the </a:t>
            </a:r>
            <a:r>
              <a:rPr lang="en-US" altLang="en-US" i="1" dirty="0"/>
              <a:t>type</a:t>
            </a:r>
            <a:r>
              <a:rPr lang="en-US" altLang="en-US" dirty="0"/>
              <a:t> of the object that needs to be created</a:t>
            </a:r>
          </a:p>
          <a:p>
            <a:pPr eaLnBrk="1" hangingPunct="1">
              <a:defRPr/>
            </a:pPr>
            <a:r>
              <a:rPr lang="en-US" altLang="en-US" dirty="0"/>
              <a:t>“Polymorphic Factory”</a:t>
            </a:r>
          </a:p>
          <a:p>
            <a:pPr eaLnBrk="1" hangingPunct="1">
              <a:defRPr/>
            </a:pPr>
            <a:endParaRPr lang="en-US" altLang="en-US" sz="1200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en-US" sz="1200" dirty="0"/>
              <a:t>"VW Wolfsburg" by </a:t>
            </a:r>
            <a:r>
              <a:rPr lang="en-US" altLang="en-US" sz="1200" dirty="0" err="1"/>
              <a:t>User:High</a:t>
            </a:r>
            <a:r>
              <a:rPr lang="en-US" altLang="en-US" sz="1200" dirty="0"/>
              <a:t> Contrast - Own work (taken by me). Licensed under CC BY 2.0 de via Commons - https://commons.wikimedia.org/wiki/File:VW_Wolfsburg.JPG#/media/File:VW_Wolfsburg.JPG</a:t>
            </a:r>
          </a:p>
        </p:txBody>
      </p:sp>
      <p:pic>
        <p:nvPicPr>
          <p:cNvPr id="23556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-47625"/>
            <a:ext cx="351790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Another DIP Violation</a:t>
            </a:r>
          </a:p>
        </p:txBody>
      </p:sp>
      <p:graphicFrame>
        <p:nvGraphicFramePr>
          <p:cNvPr id="24579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2530475" y="1981200"/>
          <a:ext cx="3932238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394754" imgH="2460797" progId="Visio.Drawing.11">
                  <p:embed/>
                </p:oleObj>
              </mc:Choice>
              <mc:Fallback>
                <p:oleObj name="Visio" r:id="rId2" imgW="2394754" imgH="2460797" progId="Visio.Drawing.11">
                  <p:embed/>
                  <p:pic>
                    <p:nvPicPr>
                      <p:cNvPr id="2457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475" y="1981200"/>
                        <a:ext cx="3932238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Better </a:t>
            </a:r>
            <a:r>
              <a:rPr lang="en-US" altLang="en-US" b="1"/>
              <a:t>Shape</a:t>
            </a:r>
            <a:r>
              <a:rPr lang="en-US" altLang="en-US"/>
              <a:t> Scenario</a:t>
            </a:r>
          </a:p>
        </p:txBody>
      </p:sp>
      <p:graphicFrame>
        <p:nvGraphicFramePr>
          <p:cNvPr id="25603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438400" y="1752600"/>
          <a:ext cx="4105275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826524" imgH="3147523" progId="Visio.Drawing.11">
                  <p:embed/>
                </p:oleObj>
              </mc:Choice>
              <mc:Fallback>
                <p:oleObj name="Visio" r:id="rId2" imgW="2826524" imgH="3147523" progId="Visio.Drawing.11">
                  <p:embed/>
                  <p:pic>
                    <p:nvPicPr>
                      <p:cNvPr id="2560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752600"/>
                        <a:ext cx="4105275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Pizza in Objectville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-76200" y="1828800"/>
            <a:ext cx="8839200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public Pizza orderPizza()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 pizza = new Pizza();  </a:t>
            </a:r>
            <a:r>
              <a:rPr lang="en-US" altLang="en-US" sz="2000" b="1" i="1">
                <a:latin typeface="Courier New" panose="02070309020205020404" pitchFamily="49" charset="0"/>
              </a:rPr>
              <a:t>// 1 type only!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pizza.prepare();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pizza.bake();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pizza.cut();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pizza.box();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return pizza;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}</a:t>
            </a:r>
          </a:p>
        </p:txBody>
      </p:sp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990600" y="4800600"/>
            <a:ext cx="31242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/>
              <a:t>What if we want to make multiple types of pizza?</a:t>
            </a: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94038"/>
            <a:ext cx="4338638" cy="290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37B5F7-CC36-4A9C-AD23-EEF09D1269A6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More Pizza in Objectville</a:t>
            </a:r>
          </a:p>
        </p:txBody>
      </p:sp>
      <p:sp>
        <p:nvSpPr>
          <p:cNvPr id="27651" name="Rectangle 5"/>
          <p:cNvSpPr>
            <a:spLocks noChangeArrowheads="1"/>
          </p:cNvSpPr>
          <p:nvPr/>
        </p:nvSpPr>
        <p:spPr bwMode="auto">
          <a:xfrm>
            <a:off x="0" y="1717675"/>
            <a:ext cx="7924800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public Pizza orderPizza(String type)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 pizza;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if (type.equals(“cheese”))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	pizza = new CheesePizza();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else if (type.equals(“greek”))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	pizza = new GreekPizza();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(etc.)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pizza.prepare();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pizza.bake();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pizza.cut();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pizza.box();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return pizza;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}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725863"/>
            <a:ext cx="311467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37B5F7-CC36-4A9C-AD23-EEF09D1269A6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Here We Go Again!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As new pizza types arrive, we must change this code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If this is the only place it occurs, it’s not the end of the world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Nonetheless, let’s try to…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… Separate those things that vary from those that don’t (again)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And now that we know about Open-Closed: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Let’s try to make this code extensible while being closed to modification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Pizza-Creating Class</a:t>
            </a:r>
          </a:p>
        </p:txBody>
      </p:sp>
      <p:sp>
        <p:nvSpPr>
          <p:cNvPr id="29699" name="Rectangle 4"/>
          <p:cNvSpPr>
            <a:spLocks noChangeArrowheads="1"/>
          </p:cNvSpPr>
          <p:nvPr/>
        </p:nvSpPr>
        <p:spPr bwMode="auto">
          <a:xfrm>
            <a:off x="457200" y="1838325"/>
            <a:ext cx="784860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public class SimplePizzaFactory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public Pizza createPizza(String type)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 pizza = null;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if (type.equals("cheese"))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	pizza = new CheesePizza();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} else if (type.equals("pepperoni"))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	pizza = new PepperoniPizza();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} else if (type.equals("clam"))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	pizza = new ClamPizza();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} else if (type.equals("veggie"))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	pizza = new VeggiePizza();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return pizza;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}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37B5F7-CC36-4A9C-AD23-EEF09D1269A6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Refactoring </a:t>
            </a:r>
            <a:r>
              <a:rPr lang="en-US" altLang="en-US" b="1"/>
              <a:t>orderPizza( )</a:t>
            </a:r>
          </a:p>
        </p:txBody>
      </p:sp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457200" y="1812925"/>
            <a:ext cx="8534400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public class PizzaStore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SimplePizzaFactory factory;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public PizzaStore(SimplePizzaFactory factory)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this.factory = factory;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public Pizza orderPizza(String type)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 pizza = factory.createPizza(type);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pizza.prepare();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pizza.bake();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pizza.cut();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pizza.box();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return pizza;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37B5F7-CC36-4A9C-AD23-EEF09D1269A6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54CB-ADE6-9C8E-6785-39FB3F97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think?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6CC6E-9A33-714C-4B11-0BC9B3CD6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have pretty much just moved things around so far.</a:t>
            </a:r>
          </a:p>
          <a:p>
            <a:pPr lvl="1"/>
            <a:r>
              <a:rPr lang="en-US" sz="2000" dirty="0"/>
              <a:t>But it does keep creation all in one place</a:t>
            </a:r>
          </a:p>
          <a:p>
            <a:r>
              <a:rPr lang="en-US" sz="2400" dirty="0"/>
              <a:t>Have we totally hidden concrete class information?</a:t>
            </a:r>
          </a:p>
          <a:p>
            <a:pPr lvl="1"/>
            <a:r>
              <a:rPr lang="en-US" sz="2000" dirty="0"/>
              <a:t>Of course not. You can’t.</a:t>
            </a:r>
          </a:p>
          <a:p>
            <a:pPr lvl="1"/>
            <a:r>
              <a:rPr lang="en-US" sz="2000" dirty="0"/>
              <a:t>But depending on who calls </a:t>
            </a:r>
            <a:r>
              <a:rPr lang="en-US" sz="2000" dirty="0" err="1"/>
              <a:t>orderPizza</a:t>
            </a:r>
            <a:r>
              <a:rPr lang="en-US" sz="2000" dirty="0"/>
              <a:t>, we might do better.</a:t>
            </a:r>
          </a:p>
          <a:p>
            <a:pPr lvl="2"/>
            <a:r>
              <a:rPr lang="en-US" sz="1800" dirty="0"/>
              <a:t>The pizza type is a string passed in. Maybe we should encapsulate that too.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2A00B-EDA4-38C9-432D-980CBF97B0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420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Refactoring </a:t>
            </a:r>
            <a:r>
              <a:rPr lang="en-US" altLang="en-US" b="1"/>
              <a:t>orderPizza( )</a:t>
            </a:r>
          </a:p>
        </p:txBody>
      </p:sp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457200" y="1812925"/>
            <a:ext cx="8534400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public class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PizzaStore</a:t>
            </a:r>
            <a:r>
              <a:rPr lang="en-US" altLang="en-US" sz="2000" b="1" dirty="0">
                <a:latin typeface="Courier New" panose="02070309020205020404" pitchFamily="49" charset="0"/>
              </a:rPr>
              <a:t>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SimplePizzaFactory</a:t>
            </a:r>
            <a:r>
              <a:rPr lang="en-US" altLang="en-US" sz="2000" b="1" dirty="0">
                <a:latin typeface="Courier New" panose="02070309020205020404" pitchFamily="49" charset="0"/>
              </a:rPr>
              <a:t> factory;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public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PizzaStore</a:t>
            </a:r>
            <a:r>
              <a:rPr lang="en-US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SimplePizzaFactory</a:t>
            </a:r>
            <a:r>
              <a:rPr lang="en-US" altLang="en-US" sz="2000" b="1" dirty="0">
                <a:latin typeface="Courier New" panose="02070309020205020404" pitchFamily="49" charset="0"/>
              </a:rPr>
              <a:t> factory)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this.factory</a:t>
            </a:r>
            <a:r>
              <a:rPr lang="en-US" altLang="en-US" sz="2000" b="1" dirty="0">
                <a:latin typeface="Courier New" panose="02070309020205020404" pitchFamily="49" charset="0"/>
              </a:rPr>
              <a:t> = factory;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public Pizza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orderPizza</a:t>
            </a:r>
            <a:r>
              <a:rPr lang="en-US" altLang="en-US" sz="2000" b="1" dirty="0">
                <a:latin typeface="Courier New" panose="02070309020205020404" pitchFamily="49" charset="0"/>
              </a:rPr>
              <a:t>(String </a:t>
            </a:r>
            <a:r>
              <a:rPr lang="en-US" altLang="en-US" sz="2000" b="1" dirty="0">
                <a:highlight>
                  <a:srgbClr val="FFFF00"/>
                </a:highlight>
                <a:latin typeface="Courier New" panose="02070309020205020404" pitchFamily="49" charset="0"/>
              </a:rPr>
              <a:t>type</a:t>
            </a:r>
            <a:r>
              <a:rPr lang="en-US" altLang="en-US" sz="2000" b="1" dirty="0">
                <a:latin typeface="Courier New" panose="02070309020205020404" pitchFamily="49" charset="0"/>
              </a:rPr>
              <a:t>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Pizza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pizza</a:t>
            </a:r>
            <a:r>
              <a:rPr lang="en-US" altLang="en-US" sz="2000" b="1" dirty="0">
                <a:latin typeface="Courier New" panose="02070309020205020404" pitchFamily="49" charset="0"/>
              </a:rPr>
              <a:t> =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factory.createPizza</a:t>
            </a:r>
            <a:r>
              <a:rPr lang="en-US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>
                <a:highlight>
                  <a:srgbClr val="FFFF00"/>
                </a:highlight>
                <a:latin typeface="Courier New" panose="02070309020205020404" pitchFamily="49" charset="0"/>
              </a:rPr>
              <a:t>type</a:t>
            </a:r>
            <a:r>
              <a:rPr lang="en-US" altLang="en-US" sz="2000" b="1" dirty="0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pizza.prepare</a:t>
            </a:r>
            <a:r>
              <a:rPr lang="en-US" altLang="en-US" sz="2000" b="1" dirty="0">
                <a:latin typeface="Courier New" panose="020703090202050204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pizza.bake</a:t>
            </a:r>
            <a:r>
              <a:rPr lang="en-US" altLang="en-US" sz="2000" b="1" dirty="0">
                <a:latin typeface="Courier New" panose="020703090202050204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pizza.cut</a:t>
            </a:r>
            <a:r>
              <a:rPr lang="en-US" altLang="en-US" sz="2000" b="1" dirty="0">
                <a:latin typeface="Courier New" panose="020703090202050204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pizza.box</a:t>
            </a:r>
            <a:r>
              <a:rPr lang="en-US" altLang="en-US" sz="2000" b="1" dirty="0">
                <a:latin typeface="Courier New" panose="020703090202050204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return pizza;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37B5F7-CC36-4A9C-AD23-EEF09D1269A6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DCBA65-FD83-C5AD-933E-77924D02B730}"/>
              </a:ext>
            </a:extLst>
          </p:cNvPr>
          <p:cNvSpPr txBox="1"/>
          <p:nvPr/>
        </p:nvSpPr>
        <p:spPr>
          <a:xfrm>
            <a:off x="5257800" y="480060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Maybe: Remove type from the function calls and let </a:t>
            </a:r>
            <a:r>
              <a:rPr lang="en-US" i="1" dirty="0" err="1">
                <a:solidFill>
                  <a:srgbClr val="0070C0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createPizza</a:t>
            </a:r>
            <a:r>
              <a:rPr lang="en-US" i="1" dirty="0">
                <a:solidFill>
                  <a:srgbClr val="0070C0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() ask the user for the type of pizza they want.</a:t>
            </a:r>
          </a:p>
        </p:txBody>
      </p:sp>
    </p:spTree>
    <p:extLst>
      <p:ext uri="{BB962C8B-B14F-4D97-AF65-F5344CB8AC3E}">
        <p14:creationId xmlns:p14="http://schemas.microsoft.com/office/powerpoint/2010/main" val="578517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Decorator Initialization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Complete initialization of the Quote2Text decorator took two steps</a:t>
            </a:r>
          </a:p>
          <a:p>
            <a:r>
              <a:rPr lang="en-US" altLang="en-US" dirty="0"/>
              <a:t>If you forgot the second step, you have at best a meaningless object</a:t>
            </a:r>
          </a:p>
          <a:p>
            <a:pPr lvl="1"/>
            <a:r>
              <a:rPr lang="en-US" altLang="en-US" dirty="0"/>
              <a:t>(If you didn’t check in the output method, you might even crash the program)</a:t>
            </a:r>
          </a:p>
          <a:p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Revisiting Employee:</a:t>
            </a:r>
            <a:br>
              <a:rPr lang="en-US" altLang="en-US" sz="4000"/>
            </a:br>
            <a:r>
              <a:rPr lang="en-US" altLang="en-US" sz="4000"/>
              <a:t>The Simple Factory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We were uncomfortable with the switch-based factory inside the abstract Employee</a:t>
            </a:r>
          </a:p>
          <a:p>
            <a:pPr eaLnBrk="1" hangingPunct="1"/>
            <a:r>
              <a:rPr lang="en-US" altLang="en-US" sz="2800"/>
              <a:t>Good call!</a:t>
            </a:r>
          </a:p>
          <a:p>
            <a:pPr eaLnBrk="1" hangingPunct="1"/>
            <a:r>
              <a:rPr lang="en-US" altLang="en-US" sz="2800"/>
              <a:t>Move it out to its own class</a:t>
            </a:r>
          </a:p>
          <a:p>
            <a:pPr lvl="1" eaLnBrk="1" hangingPunct="1"/>
            <a:r>
              <a:rPr lang="en-US" altLang="en-US" sz="2400" b="1"/>
              <a:t>EmployeeFactory</a:t>
            </a:r>
          </a:p>
          <a:p>
            <a:pPr lvl="1" eaLnBrk="1" hangingPunct="1"/>
            <a:r>
              <a:rPr lang="en-US" altLang="en-US" sz="2400"/>
              <a:t>Thereby we separate object </a:t>
            </a:r>
            <a:r>
              <a:rPr lang="en-US" altLang="en-US" sz="2400" i="1"/>
              <a:t>creation</a:t>
            </a:r>
            <a:r>
              <a:rPr lang="en-US" altLang="en-US" sz="2400"/>
              <a:t> from object </a:t>
            </a:r>
            <a:r>
              <a:rPr lang="en-US" altLang="en-US" sz="2400" i="1"/>
              <a:t>use</a:t>
            </a:r>
            <a:r>
              <a:rPr lang="en-US" altLang="en-US" sz="2400"/>
              <a:t> (decoupling clients from future factory changes)</a:t>
            </a:r>
          </a:p>
          <a:p>
            <a:pPr lvl="1" eaLnBrk="1" hangingPunct="1"/>
            <a:r>
              <a:rPr lang="en-US" altLang="en-US" sz="2400"/>
              <a:t>See next slide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Better Employee Hierarchy</a:t>
            </a:r>
          </a:p>
        </p:txBody>
      </p:sp>
      <p:sp>
        <p:nvSpPr>
          <p:cNvPr id="32771" name="Text Box 8"/>
          <p:cNvSpPr txBox="1">
            <a:spLocks noChangeArrowheads="1"/>
          </p:cNvSpPr>
          <p:nvPr/>
        </p:nvSpPr>
        <p:spPr bwMode="auto">
          <a:xfrm>
            <a:off x="2209800" y="6324600"/>
            <a:ext cx="289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/>
              <a:t>See code now…</a:t>
            </a:r>
          </a:p>
        </p:txBody>
      </p:sp>
      <p:graphicFrame>
        <p:nvGraphicFramePr>
          <p:cNvPr id="32772" name="Object 10"/>
          <p:cNvGraphicFramePr>
            <a:graphicFrameLocks noGrp="1" noChangeAspect="1"/>
          </p:cNvGraphicFramePr>
          <p:nvPr>
            <p:ph idx="1"/>
          </p:nvPr>
        </p:nvGraphicFramePr>
        <p:xfrm>
          <a:off x="1219200" y="1520825"/>
          <a:ext cx="6324600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157432" imgH="3935036" progId="Visio.Drawing.11">
                  <p:embed/>
                </p:oleObj>
              </mc:Choice>
              <mc:Fallback>
                <p:oleObj name="Visio" r:id="rId2" imgW="5157432" imgH="3935036" progId="Visio.Drawing.11">
                  <p:embed/>
                  <p:pic>
                    <p:nvPicPr>
                      <p:cNvPr id="3277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520825"/>
                        <a:ext cx="6324600" cy="482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A Variation on SimplePizzaFactory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We could just use a static method to return the correct type of Pizza: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SimplePizzaFactory.createPizza(String)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In any case, it should be available to other potential clients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PizzaShopMenu, for 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So it should be in its own class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So changes are isolated from clients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See page 117, 115 (no dumb questions)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Limitations of a Static Factory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You can’t override a static method</a:t>
            </a:r>
          </a:p>
          <a:p>
            <a:pPr eaLnBrk="1" hangingPunct="1"/>
            <a:r>
              <a:rPr lang="en-US" altLang="en-US"/>
              <a:t>Therefore you can’t have polymorphic creation</a:t>
            </a:r>
          </a:p>
          <a:p>
            <a:pPr lvl="1" eaLnBrk="1" hangingPunct="1"/>
            <a:r>
              <a:rPr lang="en-US" altLang="en-US"/>
              <a:t>But you can have parametric creation</a:t>
            </a:r>
          </a:p>
          <a:p>
            <a:pPr lvl="1" eaLnBrk="1" hangingPunct="1"/>
            <a:r>
              <a:rPr lang="en-US" altLang="en-US"/>
              <a:t>(We’ll do </a:t>
            </a:r>
            <a:r>
              <a:rPr lang="en-US" altLang="en-US" i="1"/>
              <a:t>both</a:t>
            </a:r>
            <a:r>
              <a:rPr lang="en-US" altLang="en-US"/>
              <a:t> soon)</a:t>
            </a:r>
          </a:p>
          <a:p>
            <a:pPr eaLnBrk="1" hangingPunct="1"/>
            <a:r>
              <a:rPr lang="en-US" altLang="en-US"/>
              <a:t>Take your Pick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And Now… Life Happens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There are different “styles” of pizza</a:t>
            </a:r>
          </a:p>
          <a:p>
            <a:pPr lvl="1" eaLnBrk="1" hangingPunct="1"/>
            <a:r>
              <a:rPr lang="en-US" altLang="en-US" dirty="0"/>
              <a:t>A New York style Cheese differs from a Chicago style</a:t>
            </a:r>
          </a:p>
          <a:p>
            <a:pPr lvl="1" eaLnBrk="1" hangingPunct="1"/>
            <a:r>
              <a:rPr lang="en-US" altLang="en-US" dirty="0"/>
              <a:t>Your business savvy says you should support both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C1A9D-35B4-CA56-1768-4E463663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989FD-5C26-C60C-F688-62CD3180C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Chicago					New York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AA3C8-41F0-9107-0EC3-0F7C20CB7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87292-8048-6215-4DD0-9985828A9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07316"/>
            <a:ext cx="4083180" cy="2717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49BA43-E057-F328-DC61-44D8E0412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19387"/>
            <a:ext cx="432816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25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One “solution” (see p. 137)</a:t>
            </a:r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457200" y="2209800"/>
            <a:ext cx="8305800" cy="407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if (style == “New York”) {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if (type == “cheese”)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  return new NewYorkCheesePizza();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else if (…)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  …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else if (style == “Chicago”)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if (type == “cheese”)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  return new ChicagoCheesePizza();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else if (…)</a:t>
            </a:r>
          </a:p>
          <a:p>
            <a:pPr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  …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2000" b="1">
              <a:latin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37B5F7-CC36-4A9C-AD23-EEF09D1269A6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10468" y="1141995"/>
            <a:ext cx="579293" cy="84785"/>
          </a:xfrm>
          <a:prstGeom prst="rect">
            <a:avLst/>
          </a:prstGeom>
        </p:spPr>
        <p:txBody>
          <a:bodyPr vert="horz" wrap="square" lIns="0" tIns="11257" rIns="0" bIns="0" rtlCol="0">
            <a:spAutoFit/>
          </a:bodyPr>
          <a:lstStyle/>
          <a:p>
            <a:pPr marL="8659" defTabSz="623438" eaLnBrk="1" fontAlgn="auto" hangingPunct="1">
              <a:spcBef>
                <a:spcPts val="89"/>
              </a:spcBef>
              <a:spcAft>
                <a:spcPts val="0"/>
              </a:spcAft>
            </a:pPr>
            <a:r>
              <a:rPr sz="477" b="1" i="1" kern="0" spc="-133" dirty="0">
                <a:solidFill>
                  <a:srgbClr val="231F20"/>
                </a:solidFill>
                <a:latin typeface="Arial"/>
                <a:cs typeface="Arial"/>
              </a:rPr>
              <a:t>WKH</a:t>
            </a:r>
            <a:r>
              <a:rPr sz="477" b="1" i="1" kern="0" spc="31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77" b="1" i="1" kern="0" spc="-58" dirty="0">
                <a:solidFill>
                  <a:srgbClr val="717375"/>
                </a:solidFill>
                <a:latin typeface="Arial"/>
                <a:cs typeface="Arial"/>
              </a:rPr>
              <a:t>IDFWRU\</a:t>
            </a:r>
            <a:r>
              <a:rPr sz="477" b="1" i="1" kern="0" spc="31" dirty="0">
                <a:solidFill>
                  <a:srgbClr val="717375"/>
                </a:solidFill>
                <a:latin typeface="Arial"/>
                <a:cs typeface="Arial"/>
              </a:rPr>
              <a:t> </a:t>
            </a:r>
            <a:r>
              <a:rPr sz="477" b="1" i="1" kern="0" spc="-130" dirty="0">
                <a:solidFill>
                  <a:srgbClr val="231F20"/>
                </a:solidFill>
                <a:latin typeface="Arial"/>
                <a:cs typeface="Arial"/>
              </a:rPr>
              <a:t>SDWWHUQ</a:t>
            </a:r>
            <a:endParaRPr sz="47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64800" y="1634015"/>
            <a:ext cx="265401" cy="171450"/>
            <a:chOff x="1528972" y="2396555"/>
            <a:chExt cx="389255" cy="251460"/>
          </a:xfrm>
        </p:grpSpPr>
        <p:sp>
          <p:nvSpPr>
            <p:cNvPr id="4" name="object 4"/>
            <p:cNvSpPr/>
            <p:nvPr/>
          </p:nvSpPr>
          <p:spPr>
            <a:xfrm>
              <a:off x="1846558" y="2606328"/>
              <a:ext cx="59055" cy="34290"/>
            </a:xfrm>
            <a:custGeom>
              <a:avLst/>
              <a:gdLst/>
              <a:ahLst/>
              <a:cxnLst/>
              <a:rect l="l" t="t" r="r" b="b"/>
              <a:pathLst>
                <a:path w="59055" h="34289">
                  <a:moveTo>
                    <a:pt x="19034" y="0"/>
                  </a:moveTo>
                  <a:lnTo>
                    <a:pt x="14344" y="3046"/>
                  </a:lnTo>
                  <a:lnTo>
                    <a:pt x="11376" y="5669"/>
                  </a:lnTo>
                  <a:lnTo>
                    <a:pt x="9708" y="9819"/>
                  </a:lnTo>
                  <a:lnTo>
                    <a:pt x="7827" y="13104"/>
                  </a:lnTo>
                  <a:lnTo>
                    <a:pt x="6838" y="19886"/>
                  </a:lnTo>
                  <a:lnTo>
                    <a:pt x="6650" y="22729"/>
                  </a:lnTo>
                  <a:lnTo>
                    <a:pt x="0" y="21625"/>
                  </a:lnTo>
                  <a:lnTo>
                    <a:pt x="2202" y="26668"/>
                  </a:lnTo>
                  <a:lnTo>
                    <a:pt x="58770" y="33794"/>
                  </a:lnTo>
                  <a:lnTo>
                    <a:pt x="190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623438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22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768138" y="2537671"/>
              <a:ext cx="97790" cy="90805"/>
            </a:xfrm>
            <a:custGeom>
              <a:avLst/>
              <a:gdLst/>
              <a:ahLst/>
              <a:cxnLst/>
              <a:rect l="l" t="t" r="r" b="b"/>
              <a:pathLst>
                <a:path w="97789" h="90805">
                  <a:moveTo>
                    <a:pt x="36847" y="0"/>
                  </a:moveTo>
                  <a:lnTo>
                    <a:pt x="31387" y="7105"/>
                  </a:lnTo>
                  <a:lnTo>
                    <a:pt x="23171" y="10105"/>
                  </a:lnTo>
                  <a:lnTo>
                    <a:pt x="13871" y="10057"/>
                  </a:lnTo>
                  <a:lnTo>
                    <a:pt x="5162" y="8018"/>
                  </a:lnTo>
                  <a:lnTo>
                    <a:pt x="17925" y="25666"/>
                  </a:lnTo>
                  <a:lnTo>
                    <a:pt x="24332" y="44485"/>
                  </a:lnTo>
                  <a:lnTo>
                    <a:pt x="19863" y="61268"/>
                  </a:lnTo>
                  <a:lnTo>
                    <a:pt x="0" y="72807"/>
                  </a:lnTo>
                  <a:lnTo>
                    <a:pt x="78419" y="90282"/>
                  </a:lnTo>
                  <a:lnTo>
                    <a:pt x="76162" y="81961"/>
                  </a:lnTo>
                  <a:lnTo>
                    <a:pt x="76154" y="73128"/>
                  </a:lnTo>
                  <a:lnTo>
                    <a:pt x="78892" y="64996"/>
                  </a:lnTo>
                  <a:lnTo>
                    <a:pt x="84874" y="58775"/>
                  </a:lnTo>
                  <a:lnTo>
                    <a:pt x="97454" y="68657"/>
                  </a:lnTo>
                  <a:lnTo>
                    <a:pt x="70244" y="41008"/>
                  </a:lnTo>
                  <a:lnTo>
                    <a:pt x="49756" y="18199"/>
                  </a:lnTo>
                  <a:lnTo>
                    <a:pt x="41679" y="8115"/>
                  </a:lnTo>
                  <a:lnTo>
                    <a:pt x="36847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pPr defTabSz="623438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22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44292" y="2596447"/>
              <a:ext cx="21590" cy="33020"/>
            </a:xfrm>
            <a:custGeom>
              <a:avLst/>
              <a:gdLst/>
              <a:ahLst/>
              <a:cxnLst/>
              <a:rect l="l" t="t" r="r" b="b"/>
              <a:pathLst>
                <a:path w="21589" h="33019">
                  <a:moveTo>
                    <a:pt x="8720" y="0"/>
                  </a:moveTo>
                  <a:lnTo>
                    <a:pt x="2738" y="6220"/>
                  </a:lnTo>
                  <a:lnTo>
                    <a:pt x="0" y="14352"/>
                  </a:lnTo>
                  <a:lnTo>
                    <a:pt x="8" y="23185"/>
                  </a:lnTo>
                  <a:lnTo>
                    <a:pt x="2265" y="31507"/>
                  </a:lnTo>
                  <a:lnTo>
                    <a:pt x="8916" y="32610"/>
                  </a:lnTo>
                  <a:lnTo>
                    <a:pt x="9103" y="29767"/>
                  </a:lnTo>
                  <a:lnTo>
                    <a:pt x="10093" y="22985"/>
                  </a:lnTo>
                  <a:lnTo>
                    <a:pt x="11974" y="19700"/>
                  </a:lnTo>
                  <a:lnTo>
                    <a:pt x="13641" y="15550"/>
                  </a:lnTo>
                  <a:lnTo>
                    <a:pt x="16610" y="12927"/>
                  </a:lnTo>
                  <a:lnTo>
                    <a:pt x="21300" y="9881"/>
                  </a:lnTo>
                  <a:lnTo>
                    <a:pt x="872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pPr defTabSz="623438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22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603781" y="2439885"/>
              <a:ext cx="201295" cy="163830"/>
            </a:xfrm>
            <a:custGeom>
              <a:avLst/>
              <a:gdLst/>
              <a:ahLst/>
              <a:cxnLst/>
              <a:rect l="l" t="t" r="r" b="b"/>
              <a:pathLst>
                <a:path w="201294" h="163830">
                  <a:moveTo>
                    <a:pt x="201193" y="97790"/>
                  </a:moveTo>
                  <a:lnTo>
                    <a:pt x="157721" y="80162"/>
                  </a:lnTo>
                  <a:lnTo>
                    <a:pt x="112814" y="55333"/>
                  </a:lnTo>
                  <a:lnTo>
                    <a:pt x="69532" y="27305"/>
                  </a:lnTo>
                  <a:lnTo>
                    <a:pt x="30873" y="0"/>
                  </a:lnTo>
                  <a:lnTo>
                    <a:pt x="18732" y="5257"/>
                  </a:lnTo>
                  <a:lnTo>
                    <a:pt x="8788" y="12725"/>
                  </a:lnTo>
                  <a:lnTo>
                    <a:pt x="2171" y="22783"/>
                  </a:lnTo>
                  <a:lnTo>
                    <a:pt x="0" y="35826"/>
                  </a:lnTo>
                  <a:lnTo>
                    <a:pt x="44704" y="63182"/>
                  </a:lnTo>
                  <a:lnTo>
                    <a:pt x="87439" y="93497"/>
                  </a:lnTo>
                  <a:lnTo>
                    <a:pt x="128473" y="126098"/>
                  </a:lnTo>
                  <a:lnTo>
                    <a:pt x="168084" y="160324"/>
                  </a:lnTo>
                  <a:lnTo>
                    <a:pt x="166192" y="163601"/>
                  </a:lnTo>
                  <a:lnTo>
                    <a:pt x="177507" y="146977"/>
                  </a:lnTo>
                  <a:lnTo>
                    <a:pt x="175158" y="127533"/>
                  </a:lnTo>
                  <a:lnTo>
                    <a:pt x="164706" y="108597"/>
                  </a:lnTo>
                  <a:lnTo>
                    <a:pt x="151739" y="93522"/>
                  </a:lnTo>
                  <a:lnTo>
                    <a:pt x="165036" y="98031"/>
                  </a:lnTo>
                  <a:lnTo>
                    <a:pt x="176187" y="99656"/>
                  </a:lnTo>
                  <a:lnTo>
                    <a:pt x="187477" y="99288"/>
                  </a:lnTo>
                  <a:lnTo>
                    <a:pt x="201193" y="97790"/>
                  </a:lnTo>
                  <a:close/>
                </a:path>
              </a:pathLst>
            </a:custGeom>
            <a:solidFill>
              <a:srgbClr val="7C7C7C"/>
            </a:solidFill>
          </p:spPr>
          <p:txBody>
            <a:bodyPr wrap="square" lIns="0" tIns="0" rIns="0" bIns="0" rtlCol="0"/>
            <a:lstStyle/>
            <a:p>
              <a:pPr defTabSz="623438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22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755523" y="2533406"/>
              <a:ext cx="49530" cy="77470"/>
            </a:xfrm>
            <a:custGeom>
              <a:avLst/>
              <a:gdLst/>
              <a:ahLst/>
              <a:cxnLst/>
              <a:rect l="l" t="t" r="r" b="b"/>
              <a:pathLst>
                <a:path w="49530" h="77469">
                  <a:moveTo>
                    <a:pt x="0" y="0"/>
                  </a:moveTo>
                  <a:lnTo>
                    <a:pt x="12966" y="15066"/>
                  </a:lnTo>
                  <a:lnTo>
                    <a:pt x="23417" y="34001"/>
                  </a:lnTo>
                  <a:lnTo>
                    <a:pt x="25772" y="53453"/>
                  </a:lnTo>
                  <a:lnTo>
                    <a:pt x="14451" y="70069"/>
                  </a:lnTo>
                  <a:lnTo>
                    <a:pt x="11750" y="77293"/>
                  </a:lnTo>
                  <a:lnTo>
                    <a:pt x="32163" y="65929"/>
                  </a:lnTo>
                  <a:lnTo>
                    <a:pt x="36986" y="49169"/>
                  </a:lnTo>
                  <a:lnTo>
                    <a:pt x="30698" y="30218"/>
                  </a:lnTo>
                  <a:lnTo>
                    <a:pt x="17777" y="12283"/>
                  </a:lnTo>
                  <a:lnTo>
                    <a:pt x="26486" y="14322"/>
                  </a:lnTo>
                  <a:lnTo>
                    <a:pt x="35786" y="14370"/>
                  </a:lnTo>
                  <a:lnTo>
                    <a:pt x="44002" y="11370"/>
                  </a:lnTo>
                  <a:lnTo>
                    <a:pt x="49462" y="4265"/>
                  </a:lnTo>
                  <a:lnTo>
                    <a:pt x="35746" y="5758"/>
                  </a:lnTo>
                  <a:lnTo>
                    <a:pt x="24450" y="6129"/>
                  </a:lnTo>
                  <a:lnTo>
                    <a:pt x="13295" y="4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pPr defTabSz="623438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22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37336" y="2398799"/>
              <a:ext cx="59690" cy="60325"/>
            </a:xfrm>
            <a:custGeom>
              <a:avLst/>
              <a:gdLst/>
              <a:ahLst/>
              <a:cxnLst/>
              <a:rect l="l" t="t" r="r" b="b"/>
              <a:pathLst>
                <a:path w="59690" h="60325">
                  <a:moveTo>
                    <a:pt x="28737" y="0"/>
                  </a:moveTo>
                  <a:lnTo>
                    <a:pt x="13091" y="5215"/>
                  </a:lnTo>
                  <a:lnTo>
                    <a:pt x="3192" y="19201"/>
                  </a:lnTo>
                  <a:lnTo>
                    <a:pt x="0" y="32453"/>
                  </a:lnTo>
                  <a:lnTo>
                    <a:pt x="3536" y="45736"/>
                  </a:lnTo>
                  <a:lnTo>
                    <a:pt x="12511" y="55997"/>
                  </a:lnTo>
                  <a:lnTo>
                    <a:pt x="25632" y="60184"/>
                  </a:lnTo>
                  <a:lnTo>
                    <a:pt x="26102" y="44099"/>
                  </a:lnTo>
                  <a:lnTo>
                    <a:pt x="32662" y="30170"/>
                  </a:lnTo>
                  <a:lnTo>
                    <a:pt x="44089" y="19554"/>
                  </a:lnTo>
                  <a:lnTo>
                    <a:pt x="59163" y="13409"/>
                  </a:lnTo>
                  <a:lnTo>
                    <a:pt x="45603" y="2936"/>
                  </a:lnTo>
                  <a:lnTo>
                    <a:pt x="28737" y="0"/>
                  </a:lnTo>
                  <a:close/>
                </a:path>
              </a:pathLst>
            </a:custGeom>
            <a:solidFill>
              <a:srgbClr val="727272"/>
            </a:solidFill>
          </p:spPr>
          <p:txBody>
            <a:bodyPr wrap="square" lIns="0" tIns="0" rIns="0" bIns="0" rtlCol="0"/>
            <a:lstStyle/>
            <a:p>
              <a:pPr defTabSz="623438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22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574338" y="2411784"/>
              <a:ext cx="64135" cy="57785"/>
            </a:xfrm>
            <a:custGeom>
              <a:avLst/>
              <a:gdLst/>
              <a:ahLst/>
              <a:cxnLst/>
              <a:rect l="l" t="t" r="r" b="b"/>
              <a:pathLst>
                <a:path w="64135" h="57785">
                  <a:moveTo>
                    <a:pt x="23881" y="0"/>
                  </a:moveTo>
                  <a:lnTo>
                    <a:pt x="22160" y="423"/>
                  </a:lnTo>
                  <a:lnTo>
                    <a:pt x="25468" y="6137"/>
                  </a:lnTo>
                  <a:lnTo>
                    <a:pt x="11456" y="12128"/>
                  </a:lnTo>
                  <a:lnTo>
                    <a:pt x="3130" y="23010"/>
                  </a:lnTo>
                  <a:lnTo>
                    <a:pt x="0" y="36769"/>
                  </a:lnTo>
                  <a:lnTo>
                    <a:pt x="1574" y="51393"/>
                  </a:lnTo>
                  <a:lnTo>
                    <a:pt x="14956" y="57336"/>
                  </a:lnTo>
                  <a:lnTo>
                    <a:pt x="16116" y="42956"/>
                  </a:lnTo>
                  <a:lnTo>
                    <a:pt x="23569" y="32092"/>
                  </a:lnTo>
                  <a:lnTo>
                    <a:pt x="35294" y="24674"/>
                  </a:lnTo>
                  <a:lnTo>
                    <a:pt x="49272" y="20636"/>
                  </a:lnTo>
                  <a:lnTo>
                    <a:pt x="60327" y="28098"/>
                  </a:lnTo>
                  <a:lnTo>
                    <a:pt x="63742" y="27233"/>
                  </a:lnTo>
                  <a:lnTo>
                    <a:pt x="61129" y="24160"/>
                  </a:lnTo>
                  <a:lnTo>
                    <a:pt x="53507" y="15833"/>
                  </a:lnTo>
                  <a:lnTo>
                    <a:pt x="41150" y="6825"/>
                  </a:lnTo>
                  <a:lnTo>
                    <a:pt x="32939" y="3302"/>
                  </a:lnTo>
                  <a:lnTo>
                    <a:pt x="23881" y="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pPr defTabSz="623438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22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589295" y="2432421"/>
              <a:ext cx="45720" cy="43815"/>
            </a:xfrm>
            <a:custGeom>
              <a:avLst/>
              <a:gdLst/>
              <a:ahLst/>
              <a:cxnLst/>
              <a:rect l="l" t="t" r="r" b="b"/>
              <a:pathLst>
                <a:path w="45719" h="43814">
                  <a:moveTo>
                    <a:pt x="34315" y="0"/>
                  </a:moveTo>
                  <a:lnTo>
                    <a:pt x="20337" y="4038"/>
                  </a:lnTo>
                  <a:lnTo>
                    <a:pt x="8612" y="11455"/>
                  </a:lnTo>
                  <a:lnTo>
                    <a:pt x="1159" y="22319"/>
                  </a:lnTo>
                  <a:lnTo>
                    <a:pt x="0" y="36699"/>
                  </a:lnTo>
                  <a:lnTo>
                    <a:pt x="14487" y="43287"/>
                  </a:lnTo>
                  <a:lnTo>
                    <a:pt x="16660" y="30244"/>
                  </a:lnTo>
                  <a:lnTo>
                    <a:pt x="23282" y="20185"/>
                  </a:lnTo>
                  <a:lnTo>
                    <a:pt x="33228" y="12720"/>
                  </a:lnTo>
                  <a:lnTo>
                    <a:pt x="45370" y="7461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ABABAB"/>
            </a:solidFill>
          </p:spPr>
          <p:txBody>
            <a:bodyPr wrap="square" lIns="0" tIns="0" rIns="0" bIns="0" rtlCol="0"/>
            <a:lstStyle/>
            <a:p>
              <a:pPr defTabSz="623438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22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562968" y="2412208"/>
              <a:ext cx="37465" cy="51435"/>
            </a:xfrm>
            <a:custGeom>
              <a:avLst/>
              <a:gdLst/>
              <a:ahLst/>
              <a:cxnLst/>
              <a:rect l="l" t="t" r="r" b="b"/>
              <a:pathLst>
                <a:path w="37465" h="51435">
                  <a:moveTo>
                    <a:pt x="33530" y="0"/>
                  </a:moveTo>
                  <a:lnTo>
                    <a:pt x="18457" y="6145"/>
                  </a:lnTo>
                  <a:lnTo>
                    <a:pt x="7029" y="16761"/>
                  </a:lnTo>
                  <a:lnTo>
                    <a:pt x="470" y="30690"/>
                  </a:lnTo>
                  <a:lnTo>
                    <a:pt x="0" y="46775"/>
                  </a:lnTo>
                  <a:lnTo>
                    <a:pt x="12945" y="50969"/>
                  </a:lnTo>
                  <a:lnTo>
                    <a:pt x="11370" y="36345"/>
                  </a:lnTo>
                  <a:lnTo>
                    <a:pt x="14500" y="22586"/>
                  </a:lnTo>
                  <a:lnTo>
                    <a:pt x="22827" y="11704"/>
                  </a:lnTo>
                  <a:lnTo>
                    <a:pt x="36838" y="5713"/>
                  </a:lnTo>
                  <a:lnTo>
                    <a:pt x="33530" y="0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>
              <a:pPr defTabSz="623438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22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759526" y="2608713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5">
                  <a:moveTo>
                    <a:pt x="846" y="0"/>
                  </a:moveTo>
                  <a:lnTo>
                    <a:pt x="0" y="211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pPr defTabSz="623438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22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760373" y="2608713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0" y="0"/>
                  </a:moveTo>
                  <a:lnTo>
                    <a:pt x="2621" y="3064"/>
                  </a:lnTo>
                  <a:lnTo>
                    <a:pt x="6900" y="1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pPr defTabSz="623438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22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603781" y="2475712"/>
              <a:ext cx="168275" cy="135255"/>
            </a:xfrm>
            <a:custGeom>
              <a:avLst/>
              <a:gdLst/>
              <a:ahLst/>
              <a:cxnLst/>
              <a:rect l="l" t="t" r="r" b="b"/>
              <a:pathLst>
                <a:path w="168275" h="135255">
                  <a:moveTo>
                    <a:pt x="168084" y="124498"/>
                  </a:moveTo>
                  <a:lnTo>
                    <a:pt x="128473" y="90271"/>
                  </a:lnTo>
                  <a:lnTo>
                    <a:pt x="87439" y="57670"/>
                  </a:lnTo>
                  <a:lnTo>
                    <a:pt x="44704" y="27355"/>
                  </a:lnTo>
                  <a:lnTo>
                    <a:pt x="0" y="0"/>
                  </a:lnTo>
                  <a:lnTo>
                    <a:pt x="723" y="6362"/>
                  </a:lnTo>
                  <a:lnTo>
                    <a:pt x="2082" y="11620"/>
                  </a:lnTo>
                  <a:lnTo>
                    <a:pt x="44030" y="37211"/>
                  </a:lnTo>
                  <a:lnTo>
                    <a:pt x="83477" y="66916"/>
                  </a:lnTo>
                  <a:lnTo>
                    <a:pt x="120865" y="99326"/>
                  </a:lnTo>
                  <a:lnTo>
                    <a:pt x="156591" y="133007"/>
                  </a:lnTo>
                  <a:lnTo>
                    <a:pt x="163487" y="134988"/>
                  </a:lnTo>
                  <a:lnTo>
                    <a:pt x="166192" y="127774"/>
                  </a:lnTo>
                  <a:lnTo>
                    <a:pt x="168084" y="124498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pPr defTabSz="623438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22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530088" y="2401391"/>
              <a:ext cx="34925" cy="67945"/>
            </a:xfrm>
            <a:custGeom>
              <a:avLst/>
              <a:gdLst/>
              <a:ahLst/>
              <a:cxnLst/>
              <a:rect l="l" t="t" r="r" b="b"/>
              <a:pathLst>
                <a:path w="34925" h="67944">
                  <a:moveTo>
                    <a:pt x="24392" y="0"/>
                  </a:moveTo>
                  <a:lnTo>
                    <a:pt x="16279" y="3920"/>
                  </a:lnTo>
                  <a:lnTo>
                    <a:pt x="10965" y="8071"/>
                  </a:lnTo>
                  <a:lnTo>
                    <a:pt x="4948" y="23603"/>
                  </a:lnTo>
                  <a:lnTo>
                    <a:pt x="0" y="39781"/>
                  </a:lnTo>
                  <a:lnTo>
                    <a:pt x="1355" y="45044"/>
                  </a:lnTo>
                  <a:lnTo>
                    <a:pt x="34511" y="67447"/>
                  </a:lnTo>
                  <a:lnTo>
                    <a:pt x="32879" y="57592"/>
                  </a:lnTo>
                  <a:lnTo>
                    <a:pt x="14817" y="49245"/>
                  </a:lnTo>
                  <a:lnTo>
                    <a:pt x="7623" y="32865"/>
                  </a:lnTo>
                  <a:lnTo>
                    <a:pt x="10935" y="14451"/>
                  </a:lnTo>
                  <a:lnTo>
                    <a:pt x="24392" y="0"/>
                  </a:lnTo>
                  <a:close/>
                </a:path>
              </a:pathLst>
            </a:custGeom>
            <a:solidFill>
              <a:srgbClr val="CECECE"/>
            </a:solidFill>
          </p:spPr>
          <p:txBody>
            <a:bodyPr wrap="square" lIns="0" tIns="0" rIns="0" bIns="0" rtlCol="0"/>
            <a:lstStyle/>
            <a:p>
              <a:pPr defTabSz="623438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22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564600" y="2463177"/>
              <a:ext cx="48260" cy="38735"/>
            </a:xfrm>
            <a:custGeom>
              <a:avLst/>
              <a:gdLst/>
              <a:ahLst/>
              <a:cxnLst/>
              <a:rect l="l" t="t" r="r" b="b"/>
              <a:pathLst>
                <a:path w="48259" h="38735">
                  <a:moveTo>
                    <a:pt x="11313" y="0"/>
                  </a:moveTo>
                  <a:lnTo>
                    <a:pt x="12668" y="5254"/>
                  </a:lnTo>
                  <a:lnTo>
                    <a:pt x="5589" y="6119"/>
                  </a:lnTo>
                  <a:lnTo>
                    <a:pt x="0" y="5660"/>
                  </a:lnTo>
                  <a:lnTo>
                    <a:pt x="267" y="10252"/>
                  </a:lnTo>
                  <a:lnTo>
                    <a:pt x="5055" y="14649"/>
                  </a:lnTo>
                  <a:lnTo>
                    <a:pt x="8977" y="19250"/>
                  </a:lnTo>
                  <a:lnTo>
                    <a:pt x="14844" y="24301"/>
                  </a:lnTo>
                  <a:lnTo>
                    <a:pt x="22257" y="29456"/>
                  </a:lnTo>
                  <a:lnTo>
                    <a:pt x="30242" y="33829"/>
                  </a:lnTo>
                  <a:lnTo>
                    <a:pt x="38736" y="36957"/>
                  </a:lnTo>
                  <a:lnTo>
                    <a:pt x="47679" y="38377"/>
                  </a:lnTo>
                  <a:lnTo>
                    <a:pt x="44835" y="34438"/>
                  </a:lnTo>
                  <a:lnTo>
                    <a:pt x="42624" y="29387"/>
                  </a:lnTo>
                  <a:lnTo>
                    <a:pt x="41269" y="24142"/>
                  </a:lnTo>
                  <a:lnTo>
                    <a:pt x="27637" y="17325"/>
                  </a:lnTo>
                  <a:lnTo>
                    <a:pt x="25881" y="14031"/>
                  </a:lnTo>
                  <a:lnTo>
                    <a:pt x="24972" y="10534"/>
                  </a:lnTo>
                  <a:lnTo>
                    <a:pt x="24695" y="5942"/>
                  </a:lnTo>
                  <a:lnTo>
                    <a:pt x="11313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pPr defTabSz="623438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22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589295" y="2469120"/>
              <a:ext cx="17145" cy="18415"/>
            </a:xfrm>
            <a:custGeom>
              <a:avLst/>
              <a:gdLst/>
              <a:ahLst/>
              <a:cxnLst/>
              <a:rect l="l" t="t" r="r" b="b"/>
              <a:pathLst>
                <a:path w="17144" h="18414">
                  <a:moveTo>
                    <a:pt x="0" y="0"/>
                  </a:moveTo>
                  <a:lnTo>
                    <a:pt x="276" y="4591"/>
                  </a:lnTo>
                  <a:lnTo>
                    <a:pt x="1185" y="8088"/>
                  </a:lnTo>
                  <a:lnTo>
                    <a:pt x="2942" y="11382"/>
                  </a:lnTo>
                  <a:lnTo>
                    <a:pt x="16573" y="18199"/>
                  </a:lnTo>
                  <a:lnTo>
                    <a:pt x="15218" y="12945"/>
                  </a:lnTo>
                  <a:lnTo>
                    <a:pt x="14487" y="65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pPr defTabSz="623438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22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562968" y="2458983"/>
              <a:ext cx="14604" cy="10795"/>
            </a:xfrm>
            <a:custGeom>
              <a:avLst/>
              <a:gdLst/>
              <a:ahLst/>
              <a:cxnLst/>
              <a:rect l="l" t="t" r="r" b="b"/>
              <a:pathLst>
                <a:path w="14605" h="10794">
                  <a:moveTo>
                    <a:pt x="0" y="0"/>
                  </a:moveTo>
                  <a:lnTo>
                    <a:pt x="1631" y="9854"/>
                  </a:lnTo>
                  <a:lnTo>
                    <a:pt x="7221" y="10314"/>
                  </a:lnTo>
                  <a:lnTo>
                    <a:pt x="14300" y="9448"/>
                  </a:lnTo>
                  <a:lnTo>
                    <a:pt x="12945" y="4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defTabSz="623438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22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528972" y="2409462"/>
              <a:ext cx="12700" cy="31750"/>
            </a:xfrm>
            <a:custGeom>
              <a:avLst/>
              <a:gdLst/>
              <a:ahLst/>
              <a:cxnLst/>
              <a:rect l="l" t="t" r="r" b="b"/>
              <a:pathLst>
                <a:path w="12700" h="31750">
                  <a:moveTo>
                    <a:pt x="12082" y="0"/>
                  </a:moveTo>
                  <a:lnTo>
                    <a:pt x="5951" y="6540"/>
                  </a:lnTo>
                  <a:lnTo>
                    <a:pt x="1768" y="14321"/>
                  </a:lnTo>
                  <a:lnTo>
                    <a:pt x="0" y="22869"/>
                  </a:lnTo>
                  <a:lnTo>
                    <a:pt x="1116" y="31710"/>
                  </a:lnTo>
                  <a:lnTo>
                    <a:pt x="6064" y="15532"/>
                  </a:lnTo>
                  <a:lnTo>
                    <a:pt x="1208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pPr defTabSz="623438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22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532242" y="2396565"/>
              <a:ext cx="265430" cy="213995"/>
            </a:xfrm>
            <a:custGeom>
              <a:avLst/>
              <a:gdLst/>
              <a:ahLst/>
              <a:cxnLst/>
              <a:rect l="l" t="t" r="r" b="b"/>
              <a:pathLst>
                <a:path w="265430" h="213994">
                  <a:moveTo>
                    <a:pt x="59550" y="977"/>
                  </a:moveTo>
                  <a:lnTo>
                    <a:pt x="23977" y="0"/>
                  </a:lnTo>
                  <a:lnTo>
                    <a:pt x="1663" y="20662"/>
                  </a:lnTo>
                  <a:lnTo>
                    <a:pt x="0" y="49695"/>
                  </a:lnTo>
                  <a:lnTo>
                    <a:pt x="26365" y="73799"/>
                  </a:lnTo>
                  <a:lnTo>
                    <a:pt x="27381" y="70739"/>
                  </a:lnTo>
                  <a:lnTo>
                    <a:pt x="3124" y="47840"/>
                  </a:lnTo>
                  <a:lnTo>
                    <a:pt x="4775" y="21577"/>
                  </a:lnTo>
                  <a:lnTo>
                    <a:pt x="25514" y="3213"/>
                  </a:lnTo>
                  <a:lnTo>
                    <a:pt x="58521" y="4051"/>
                  </a:lnTo>
                  <a:lnTo>
                    <a:pt x="59550" y="977"/>
                  </a:lnTo>
                  <a:close/>
                </a:path>
                <a:path w="265430" h="213994">
                  <a:moveTo>
                    <a:pt x="91617" y="22733"/>
                  </a:moveTo>
                  <a:lnTo>
                    <a:pt x="91579" y="18999"/>
                  </a:lnTo>
                  <a:lnTo>
                    <a:pt x="83705" y="21183"/>
                  </a:lnTo>
                  <a:lnTo>
                    <a:pt x="79908" y="18135"/>
                  </a:lnTo>
                  <a:lnTo>
                    <a:pt x="79908" y="22237"/>
                  </a:lnTo>
                  <a:lnTo>
                    <a:pt x="64998" y="26365"/>
                  </a:lnTo>
                  <a:lnTo>
                    <a:pt x="49441" y="44665"/>
                  </a:lnTo>
                  <a:lnTo>
                    <a:pt x="45262" y="69164"/>
                  </a:lnTo>
                  <a:lnTo>
                    <a:pt x="49923" y="85102"/>
                  </a:lnTo>
                  <a:lnTo>
                    <a:pt x="48183" y="84124"/>
                  </a:lnTo>
                  <a:lnTo>
                    <a:pt x="39116" y="79908"/>
                  </a:lnTo>
                  <a:lnTo>
                    <a:pt x="41465" y="79311"/>
                  </a:lnTo>
                  <a:lnTo>
                    <a:pt x="38379" y="57619"/>
                  </a:lnTo>
                  <a:lnTo>
                    <a:pt x="41668" y="39255"/>
                  </a:lnTo>
                  <a:lnTo>
                    <a:pt x="52222" y="24345"/>
                  </a:lnTo>
                  <a:lnTo>
                    <a:pt x="70116" y="13512"/>
                  </a:lnTo>
                  <a:lnTo>
                    <a:pt x="76111" y="19177"/>
                  </a:lnTo>
                  <a:lnTo>
                    <a:pt x="79908" y="22237"/>
                  </a:lnTo>
                  <a:lnTo>
                    <a:pt x="79908" y="18135"/>
                  </a:lnTo>
                  <a:lnTo>
                    <a:pt x="78232" y="16789"/>
                  </a:lnTo>
                  <a:lnTo>
                    <a:pt x="67348" y="6477"/>
                  </a:lnTo>
                  <a:lnTo>
                    <a:pt x="65227" y="8877"/>
                  </a:lnTo>
                  <a:lnTo>
                    <a:pt x="67297" y="10845"/>
                  </a:lnTo>
                  <a:lnTo>
                    <a:pt x="50444" y="21031"/>
                  </a:lnTo>
                  <a:lnTo>
                    <a:pt x="38836" y="38239"/>
                  </a:lnTo>
                  <a:lnTo>
                    <a:pt x="34607" y="58801"/>
                  </a:lnTo>
                  <a:lnTo>
                    <a:pt x="37896" y="79336"/>
                  </a:lnTo>
                  <a:lnTo>
                    <a:pt x="32613" y="76873"/>
                  </a:lnTo>
                  <a:lnTo>
                    <a:pt x="31597" y="79946"/>
                  </a:lnTo>
                  <a:lnTo>
                    <a:pt x="46304" y="87414"/>
                  </a:lnTo>
                  <a:lnTo>
                    <a:pt x="51435" y="90297"/>
                  </a:lnTo>
                  <a:lnTo>
                    <a:pt x="52844" y="95084"/>
                  </a:lnTo>
                  <a:lnTo>
                    <a:pt x="55181" y="93573"/>
                  </a:lnTo>
                  <a:lnTo>
                    <a:pt x="54787" y="92176"/>
                  </a:lnTo>
                  <a:lnTo>
                    <a:pt x="61226" y="95770"/>
                  </a:lnTo>
                  <a:lnTo>
                    <a:pt x="63106" y="92494"/>
                  </a:lnTo>
                  <a:lnTo>
                    <a:pt x="53390" y="87058"/>
                  </a:lnTo>
                  <a:lnTo>
                    <a:pt x="48552" y="69316"/>
                  </a:lnTo>
                  <a:lnTo>
                    <a:pt x="52768" y="46113"/>
                  </a:lnTo>
                  <a:lnTo>
                    <a:pt x="67310" y="28930"/>
                  </a:lnTo>
                  <a:lnTo>
                    <a:pt x="83210" y="24879"/>
                  </a:lnTo>
                  <a:lnTo>
                    <a:pt x="87630" y="28409"/>
                  </a:lnTo>
                  <a:lnTo>
                    <a:pt x="89725" y="25996"/>
                  </a:lnTo>
                  <a:lnTo>
                    <a:pt x="87083" y="23888"/>
                  </a:lnTo>
                  <a:lnTo>
                    <a:pt x="91617" y="22733"/>
                  </a:lnTo>
                  <a:close/>
                </a:path>
                <a:path w="265430" h="213994">
                  <a:moveTo>
                    <a:pt x="251333" y="146545"/>
                  </a:moveTo>
                  <a:lnTo>
                    <a:pt x="209054" y="125107"/>
                  </a:lnTo>
                  <a:lnTo>
                    <a:pt x="169164" y="102133"/>
                  </a:lnTo>
                  <a:lnTo>
                    <a:pt x="130200" y="77457"/>
                  </a:lnTo>
                  <a:lnTo>
                    <a:pt x="90716" y="50952"/>
                  </a:lnTo>
                  <a:lnTo>
                    <a:pt x="88811" y="54241"/>
                  </a:lnTo>
                  <a:lnTo>
                    <a:pt x="128727" y="80187"/>
                  </a:lnTo>
                  <a:lnTo>
                    <a:pt x="167462" y="105003"/>
                  </a:lnTo>
                  <a:lnTo>
                    <a:pt x="207035" y="128320"/>
                  </a:lnTo>
                  <a:lnTo>
                    <a:pt x="249428" y="149821"/>
                  </a:lnTo>
                  <a:lnTo>
                    <a:pt x="251333" y="146545"/>
                  </a:lnTo>
                  <a:close/>
                </a:path>
                <a:path w="265430" h="213994">
                  <a:moveTo>
                    <a:pt x="264960" y="121602"/>
                  </a:moveTo>
                  <a:lnTo>
                    <a:pt x="225196" y="102984"/>
                  </a:lnTo>
                  <a:lnTo>
                    <a:pt x="184683" y="83439"/>
                  </a:lnTo>
                  <a:lnTo>
                    <a:pt x="145021" y="62357"/>
                  </a:lnTo>
                  <a:lnTo>
                    <a:pt x="109105" y="40043"/>
                  </a:lnTo>
                  <a:lnTo>
                    <a:pt x="110528" y="39408"/>
                  </a:lnTo>
                  <a:lnTo>
                    <a:pt x="108762" y="36106"/>
                  </a:lnTo>
                  <a:lnTo>
                    <a:pt x="83477" y="47815"/>
                  </a:lnTo>
                  <a:lnTo>
                    <a:pt x="68160" y="67513"/>
                  </a:lnTo>
                  <a:lnTo>
                    <a:pt x="65506" y="91414"/>
                  </a:lnTo>
                  <a:lnTo>
                    <a:pt x="72593" y="104965"/>
                  </a:lnTo>
                  <a:lnTo>
                    <a:pt x="70561" y="103670"/>
                  </a:lnTo>
                  <a:lnTo>
                    <a:pt x="69532" y="106730"/>
                  </a:lnTo>
                  <a:lnTo>
                    <a:pt x="75552" y="110604"/>
                  </a:lnTo>
                  <a:lnTo>
                    <a:pt x="78244" y="115722"/>
                  </a:lnTo>
                  <a:lnTo>
                    <a:pt x="144132" y="157480"/>
                  </a:lnTo>
                  <a:lnTo>
                    <a:pt x="181102" y="185889"/>
                  </a:lnTo>
                  <a:lnTo>
                    <a:pt x="215684" y="213436"/>
                  </a:lnTo>
                  <a:lnTo>
                    <a:pt x="215468" y="212559"/>
                  </a:lnTo>
                  <a:lnTo>
                    <a:pt x="217589" y="210159"/>
                  </a:lnTo>
                  <a:lnTo>
                    <a:pt x="145757" y="154546"/>
                  </a:lnTo>
                  <a:lnTo>
                    <a:pt x="108991" y="127939"/>
                  </a:lnTo>
                  <a:lnTo>
                    <a:pt x="77787" y="108242"/>
                  </a:lnTo>
                  <a:lnTo>
                    <a:pt x="69011" y="90766"/>
                  </a:lnTo>
                  <a:lnTo>
                    <a:pt x="71170" y="68681"/>
                  </a:lnTo>
                  <a:lnTo>
                    <a:pt x="85458" y="50444"/>
                  </a:lnTo>
                  <a:lnTo>
                    <a:pt x="106591" y="41148"/>
                  </a:lnTo>
                  <a:lnTo>
                    <a:pt x="105829" y="42456"/>
                  </a:lnTo>
                  <a:lnTo>
                    <a:pt x="143637" y="65735"/>
                  </a:lnTo>
                  <a:lnTo>
                    <a:pt x="182918" y="86448"/>
                  </a:lnTo>
                  <a:lnTo>
                    <a:pt x="222961" y="105765"/>
                  </a:lnTo>
                  <a:lnTo>
                    <a:pt x="263067" y="124891"/>
                  </a:lnTo>
                  <a:lnTo>
                    <a:pt x="264960" y="121602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pPr defTabSz="623438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227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1967" y="2544188"/>
              <a:ext cx="24583" cy="6673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766963" y="2526296"/>
              <a:ext cx="151130" cy="121920"/>
            </a:xfrm>
            <a:custGeom>
              <a:avLst/>
              <a:gdLst/>
              <a:ahLst/>
              <a:cxnLst/>
              <a:rect l="l" t="t" r="r" b="b"/>
              <a:pathLst>
                <a:path w="151130" h="121919">
                  <a:moveTo>
                    <a:pt x="46443" y="15773"/>
                  </a:moveTo>
                  <a:lnTo>
                    <a:pt x="44678" y="12496"/>
                  </a:lnTo>
                  <a:lnTo>
                    <a:pt x="37833" y="14224"/>
                  </a:lnTo>
                  <a:lnTo>
                    <a:pt x="29908" y="15303"/>
                  </a:lnTo>
                  <a:lnTo>
                    <a:pt x="14897" y="17233"/>
                  </a:lnTo>
                  <a:lnTo>
                    <a:pt x="14947" y="20967"/>
                  </a:lnTo>
                  <a:lnTo>
                    <a:pt x="38747" y="17729"/>
                  </a:lnTo>
                  <a:lnTo>
                    <a:pt x="46443" y="15773"/>
                  </a:lnTo>
                  <a:close/>
                </a:path>
                <a:path w="151130" h="121919">
                  <a:moveTo>
                    <a:pt x="151041" y="113423"/>
                  </a:moveTo>
                  <a:lnTo>
                    <a:pt x="122326" y="87096"/>
                  </a:lnTo>
                  <a:lnTo>
                    <a:pt x="106172" y="70294"/>
                  </a:lnTo>
                  <a:lnTo>
                    <a:pt x="106870" y="69545"/>
                  </a:lnTo>
                  <a:lnTo>
                    <a:pt x="105092" y="66255"/>
                  </a:lnTo>
                  <a:lnTo>
                    <a:pt x="103695" y="67729"/>
                  </a:lnTo>
                  <a:lnTo>
                    <a:pt x="94907" y="58572"/>
                  </a:lnTo>
                  <a:lnTo>
                    <a:pt x="68326" y="29832"/>
                  </a:lnTo>
                  <a:lnTo>
                    <a:pt x="42379" y="0"/>
                  </a:lnTo>
                  <a:lnTo>
                    <a:pt x="40030" y="1536"/>
                  </a:lnTo>
                  <a:lnTo>
                    <a:pt x="65354" y="32448"/>
                  </a:lnTo>
                  <a:lnTo>
                    <a:pt x="91935" y="61188"/>
                  </a:lnTo>
                  <a:lnTo>
                    <a:pt x="101142" y="70408"/>
                  </a:lnTo>
                  <a:lnTo>
                    <a:pt x="96964" y="74790"/>
                  </a:lnTo>
                  <a:lnTo>
                    <a:pt x="92379" y="84836"/>
                  </a:lnTo>
                  <a:lnTo>
                    <a:pt x="91757" y="95770"/>
                  </a:lnTo>
                  <a:lnTo>
                    <a:pt x="95211" y="106006"/>
                  </a:lnTo>
                  <a:lnTo>
                    <a:pt x="75285" y="102755"/>
                  </a:lnTo>
                  <a:lnTo>
                    <a:pt x="38061" y="96316"/>
                  </a:lnTo>
                  <a:lnTo>
                    <a:pt x="203" y="90982"/>
                  </a:lnTo>
                  <a:lnTo>
                    <a:pt x="0" y="93827"/>
                  </a:lnTo>
                  <a:lnTo>
                    <a:pt x="37020" y="99377"/>
                  </a:lnTo>
                  <a:lnTo>
                    <a:pt x="75120" y="105587"/>
                  </a:lnTo>
                  <a:lnTo>
                    <a:pt x="112585" y="112903"/>
                  </a:lnTo>
                  <a:lnTo>
                    <a:pt x="149415" y="121297"/>
                  </a:lnTo>
                  <a:lnTo>
                    <a:pt x="150228" y="117360"/>
                  </a:lnTo>
                  <a:lnTo>
                    <a:pt x="113385" y="108953"/>
                  </a:lnTo>
                  <a:lnTo>
                    <a:pt x="96799" y="106260"/>
                  </a:lnTo>
                  <a:lnTo>
                    <a:pt x="98742" y="105194"/>
                  </a:lnTo>
                  <a:lnTo>
                    <a:pt x="95262" y="95504"/>
                  </a:lnTo>
                  <a:lnTo>
                    <a:pt x="95885" y="85852"/>
                  </a:lnTo>
                  <a:lnTo>
                    <a:pt x="99974" y="76962"/>
                  </a:lnTo>
                  <a:lnTo>
                    <a:pt x="103695" y="72961"/>
                  </a:lnTo>
                  <a:lnTo>
                    <a:pt x="120230" y="89484"/>
                  </a:lnTo>
                  <a:lnTo>
                    <a:pt x="148920" y="115824"/>
                  </a:lnTo>
                  <a:lnTo>
                    <a:pt x="151041" y="113423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pPr defTabSz="623438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227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4" name="object 24"/>
          <p:cNvSpPr/>
          <p:nvPr/>
        </p:nvSpPr>
        <p:spPr>
          <a:xfrm>
            <a:off x="3985958" y="4881178"/>
            <a:ext cx="527772" cy="0"/>
          </a:xfrm>
          <a:custGeom>
            <a:avLst/>
            <a:gdLst/>
            <a:ahLst/>
            <a:cxnLst/>
            <a:rect l="l" t="t" r="r" b="b"/>
            <a:pathLst>
              <a:path w="774064">
                <a:moveTo>
                  <a:pt x="0" y="0"/>
                </a:moveTo>
                <a:lnTo>
                  <a:pt x="774070" y="0"/>
                </a:lnTo>
              </a:path>
            </a:pathLst>
          </a:custGeom>
          <a:ln w="9298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pPr defTabSz="623438" eaLnBrk="1" fontAlgn="auto" hangingPunct="1">
              <a:spcBef>
                <a:spcPts val="0"/>
              </a:spcBef>
              <a:spcAft>
                <a:spcPts val="0"/>
              </a:spcAft>
            </a:pPr>
            <a:endParaRPr sz="1227" kern="0">
              <a:solidFill>
                <a:sysClr val="windowText" lastClr="000000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850717" y="4881178"/>
            <a:ext cx="527772" cy="0"/>
          </a:xfrm>
          <a:custGeom>
            <a:avLst/>
            <a:gdLst/>
            <a:ahLst/>
            <a:cxnLst/>
            <a:rect l="l" t="t" r="r" b="b"/>
            <a:pathLst>
              <a:path w="774064">
                <a:moveTo>
                  <a:pt x="0" y="0"/>
                </a:moveTo>
                <a:lnTo>
                  <a:pt x="774070" y="0"/>
                </a:lnTo>
              </a:path>
            </a:pathLst>
          </a:custGeom>
          <a:ln w="9298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pPr defTabSz="623438" eaLnBrk="1" fontAlgn="auto" hangingPunct="1">
              <a:spcBef>
                <a:spcPts val="0"/>
              </a:spcBef>
              <a:spcAft>
                <a:spcPts val="0"/>
              </a:spcAft>
            </a:pPr>
            <a:endParaRPr sz="1227" kern="0">
              <a:solidFill>
                <a:sysClr val="windowText" lastClr="000000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41356" y="1332782"/>
            <a:ext cx="3048433" cy="3688112"/>
          </a:xfrm>
          <a:prstGeom prst="rect">
            <a:avLst/>
          </a:prstGeom>
        </p:spPr>
        <p:txBody>
          <a:bodyPr vert="horz" wrap="square" lIns="0" tIns="9957" rIns="0" bIns="0" rtlCol="0">
            <a:spAutoFit/>
          </a:bodyPr>
          <a:lstStyle/>
          <a:p>
            <a:pPr marL="8659" defTabSz="623438" eaLnBrk="1" fontAlgn="auto" hangingPunct="1">
              <a:spcBef>
                <a:spcPts val="78"/>
              </a:spcBef>
              <a:spcAft>
                <a:spcPts val="0"/>
              </a:spcAft>
            </a:pPr>
            <a:r>
              <a:rPr sz="886" kern="0" spc="222" dirty="0">
                <a:solidFill>
                  <a:srgbClr val="231F20"/>
                </a:solidFill>
                <a:latin typeface="Cambria"/>
                <a:cs typeface="Cambria"/>
              </a:rPr>
              <a:t>)</a:t>
            </a:r>
            <a:r>
              <a:rPr sz="886" kern="0" spc="5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886" kern="0" spc="-123" dirty="0">
                <a:solidFill>
                  <a:srgbClr val="231F20"/>
                </a:solidFill>
                <a:latin typeface="Cambria"/>
                <a:cs typeface="Cambria"/>
              </a:rPr>
              <a:t>^MZa</a:t>
            </a:r>
            <a:r>
              <a:rPr sz="886" kern="0" spc="5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886" kern="0" spc="-167" dirty="0">
                <a:solidFill>
                  <a:srgbClr val="231F20"/>
                </a:solidFill>
                <a:latin typeface="Cambria"/>
                <a:cs typeface="Cambria"/>
              </a:rPr>
              <a:t>LMXMVLMV\</a:t>
            </a:r>
            <a:r>
              <a:rPr sz="886" kern="0" spc="55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886" kern="0" spc="-48" dirty="0">
                <a:solidFill>
                  <a:srgbClr val="231F20"/>
                </a:solidFill>
                <a:latin typeface="Cambria"/>
                <a:cs typeface="Cambria"/>
              </a:rPr>
              <a:t>8QbbI;\WZM</a:t>
            </a:r>
            <a:endParaRPr sz="886" kern="0">
              <a:solidFill>
                <a:sysClr val="windowText" lastClr="000000"/>
              </a:solidFill>
              <a:latin typeface="Cambria"/>
              <a:cs typeface="Cambria"/>
            </a:endParaRPr>
          </a:p>
          <a:p>
            <a:pPr marL="131182" defTabSz="623438" eaLnBrk="1" fontAlgn="auto" hangingPunct="1">
              <a:spcBef>
                <a:spcPts val="730"/>
              </a:spcBef>
              <a:spcAft>
                <a:spcPts val="0"/>
              </a:spcAft>
            </a:pPr>
            <a:r>
              <a:rPr sz="886" kern="0" spc="-334" dirty="0">
                <a:solidFill>
                  <a:srgbClr val="231F20"/>
                </a:solidFill>
                <a:latin typeface="Times New Roman"/>
                <a:cs typeface="Times New Roman"/>
              </a:rPr>
              <a:t>6KDUSHQ</a:t>
            </a:r>
            <a:r>
              <a:rPr sz="886" kern="0" spc="-17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886" kern="0" spc="-273" dirty="0">
                <a:solidFill>
                  <a:srgbClr val="231F20"/>
                </a:solidFill>
                <a:latin typeface="Times New Roman"/>
                <a:cs typeface="Times New Roman"/>
              </a:rPr>
              <a:t>\RXU</a:t>
            </a:r>
            <a:r>
              <a:rPr sz="886" kern="0" spc="-17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886" kern="0" spc="-365" dirty="0">
                <a:solidFill>
                  <a:srgbClr val="231F20"/>
                </a:solidFill>
                <a:latin typeface="Times New Roman"/>
                <a:cs typeface="Times New Roman"/>
              </a:rPr>
              <a:t>SHQFLO</a:t>
            </a:r>
            <a:endParaRPr sz="886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406966" marR="149365" indent="1299" defTabSz="623438" eaLnBrk="1" fontAlgn="auto" hangingPunct="1">
              <a:lnSpc>
                <a:spcPct val="104600"/>
              </a:lnSpc>
              <a:spcBef>
                <a:spcPts val="535"/>
              </a:spcBef>
              <a:spcAft>
                <a:spcPts val="0"/>
              </a:spcAft>
            </a:pPr>
            <a:r>
              <a:rPr sz="477" kern="0" spc="-109" dirty="0">
                <a:solidFill>
                  <a:srgbClr val="231F20"/>
                </a:solidFill>
                <a:latin typeface="Cambria"/>
                <a:cs typeface="Cambria"/>
              </a:rPr>
              <a:t>4M\¼[</a:t>
            </a:r>
            <a:r>
              <a:rPr sz="477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82" dirty="0">
                <a:solidFill>
                  <a:srgbClr val="231F20"/>
                </a:solidFill>
                <a:latin typeface="Cambria"/>
                <a:cs typeface="Cambria"/>
              </a:rPr>
              <a:t>XZM\MVL</a:t>
            </a:r>
            <a:r>
              <a:rPr sz="477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112" dirty="0">
                <a:solidFill>
                  <a:srgbClr val="231F20"/>
                </a:solidFill>
                <a:latin typeface="Cambria"/>
                <a:cs typeface="Cambria"/>
              </a:rPr>
              <a:t>aW]¼^M</a:t>
            </a:r>
            <a:r>
              <a:rPr sz="477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102" dirty="0">
                <a:solidFill>
                  <a:srgbClr val="231F20"/>
                </a:solidFill>
                <a:latin typeface="Cambria"/>
                <a:cs typeface="Cambria"/>
              </a:rPr>
              <a:t>VM^MZ</a:t>
            </a:r>
            <a:r>
              <a:rPr sz="477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37" dirty="0">
                <a:solidFill>
                  <a:srgbClr val="231F20"/>
                </a:solidFill>
                <a:latin typeface="Cambria"/>
                <a:cs typeface="Cambria"/>
              </a:rPr>
              <a:t>PMIZL</a:t>
            </a:r>
            <a:r>
              <a:rPr sz="477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194" dirty="0">
                <a:solidFill>
                  <a:srgbClr val="231F20"/>
                </a:solidFill>
                <a:latin typeface="Cambria"/>
                <a:cs typeface="Cambria"/>
              </a:rPr>
              <a:t>WN</a:t>
            </a:r>
            <a:r>
              <a:rPr sz="477" kern="0" spc="119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dirty="0">
                <a:solidFill>
                  <a:srgbClr val="231F20"/>
                </a:solidFill>
                <a:latin typeface="Cambria"/>
                <a:cs typeface="Cambria"/>
              </a:rPr>
              <a:t>IV</a:t>
            </a:r>
            <a:r>
              <a:rPr sz="477" kern="0" spc="44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147" dirty="0">
                <a:solidFill>
                  <a:srgbClr val="231F20"/>
                </a:solidFill>
                <a:latin typeface="Cambria"/>
                <a:cs typeface="Cambria"/>
              </a:rPr>
              <a:t>77</a:t>
            </a:r>
            <a:r>
              <a:rPr sz="477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78" dirty="0">
                <a:solidFill>
                  <a:srgbClr val="231F20"/>
                </a:solidFill>
                <a:latin typeface="Cambria"/>
                <a:cs typeface="Cambria"/>
              </a:rPr>
              <a:t>NIK\WZa.</a:t>
            </a:r>
            <a:r>
              <a:rPr sz="477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106" dirty="0">
                <a:solidFill>
                  <a:srgbClr val="231F20"/>
                </a:solidFill>
                <a:latin typeface="Cambria"/>
                <a:cs typeface="Cambria"/>
              </a:rPr>
              <a:t>0MZM¼[</a:t>
            </a:r>
            <a:r>
              <a:rPr sz="477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78" dirty="0">
                <a:solidFill>
                  <a:srgbClr val="231F20"/>
                </a:solidFill>
                <a:latin typeface="Cambria"/>
                <a:cs typeface="Cambria"/>
              </a:rPr>
              <a:t>I</a:t>
            </a:r>
            <a:r>
              <a:rPr sz="477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102" dirty="0">
                <a:solidFill>
                  <a:srgbClr val="231F20"/>
                </a:solidFill>
                <a:latin typeface="Cambria"/>
                <a:cs typeface="Cambria"/>
              </a:rPr>
              <a:t>^MZ[QWV</a:t>
            </a:r>
            <a:r>
              <a:rPr sz="477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194" dirty="0">
                <a:solidFill>
                  <a:srgbClr val="231F20"/>
                </a:solidFill>
                <a:latin typeface="Cambria"/>
                <a:cs typeface="Cambria"/>
              </a:rPr>
              <a:t>WN</a:t>
            </a:r>
            <a:r>
              <a:rPr sz="477" kern="0" spc="123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92" dirty="0">
                <a:solidFill>
                  <a:srgbClr val="231F20"/>
                </a:solidFill>
                <a:latin typeface="Cambria"/>
                <a:cs typeface="Cambria"/>
              </a:rPr>
              <a:t>\PM</a:t>
            </a:r>
            <a:r>
              <a:rPr sz="477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58" dirty="0">
                <a:solidFill>
                  <a:srgbClr val="231F20"/>
                </a:solidFill>
                <a:latin typeface="Cambria"/>
                <a:cs typeface="Cambria"/>
              </a:rPr>
              <a:t>8QbbI;\WZM</a:t>
            </a:r>
            <a:r>
              <a:rPr sz="477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14" dirty="0">
                <a:solidFill>
                  <a:srgbClr val="231F20"/>
                </a:solidFill>
                <a:latin typeface="Cambria"/>
                <a:cs typeface="Cambria"/>
              </a:rPr>
              <a:t>\PI\</a:t>
            </a:r>
            <a:r>
              <a:rPr sz="477" kern="0" spc="3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119" dirty="0">
                <a:solidFill>
                  <a:srgbClr val="231F20"/>
                </a:solidFill>
                <a:latin typeface="Cambria"/>
                <a:cs typeface="Cambria"/>
              </a:rPr>
              <a:t>LWM[V¼\</a:t>
            </a:r>
            <a:r>
              <a:rPr sz="477" kern="0" spc="27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17" dirty="0">
                <a:solidFill>
                  <a:srgbClr val="231F20"/>
                </a:solidFill>
                <a:latin typeface="Cambria"/>
                <a:cs typeface="Cambria"/>
              </a:rPr>
              <a:t>][M</a:t>
            </a:r>
            <a:r>
              <a:rPr sz="477" kern="0" spc="3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78" dirty="0">
                <a:solidFill>
                  <a:srgbClr val="231F20"/>
                </a:solidFill>
                <a:latin typeface="Cambria"/>
                <a:cs typeface="Cambria"/>
              </a:rPr>
              <a:t>I</a:t>
            </a:r>
            <a:r>
              <a:rPr sz="477" kern="0" spc="27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85" dirty="0">
                <a:solidFill>
                  <a:srgbClr val="231F20"/>
                </a:solidFill>
                <a:latin typeface="Cambria"/>
                <a:cs typeface="Cambria"/>
              </a:rPr>
              <a:t>NIK\WZa#</a:t>
            </a:r>
            <a:r>
              <a:rPr sz="477" kern="0" spc="16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dirty="0">
                <a:solidFill>
                  <a:srgbClr val="231F20"/>
                </a:solidFill>
                <a:latin typeface="Cambria"/>
                <a:cs typeface="Cambria"/>
              </a:rPr>
              <a:t>UISM</a:t>
            </a:r>
            <a:r>
              <a:rPr sz="477" kern="0" spc="3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78" dirty="0">
                <a:solidFill>
                  <a:srgbClr val="231F20"/>
                </a:solidFill>
                <a:latin typeface="Cambria"/>
                <a:cs typeface="Cambria"/>
              </a:rPr>
              <a:t>I</a:t>
            </a:r>
            <a:r>
              <a:rPr sz="477" kern="0" spc="3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61" dirty="0">
                <a:solidFill>
                  <a:srgbClr val="231F20"/>
                </a:solidFill>
                <a:latin typeface="Cambria"/>
                <a:cs typeface="Cambria"/>
              </a:rPr>
              <a:t>KW]V\</a:t>
            </a:r>
            <a:r>
              <a:rPr sz="477" kern="0" spc="27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194" dirty="0">
                <a:solidFill>
                  <a:srgbClr val="231F20"/>
                </a:solidFill>
                <a:latin typeface="Cambria"/>
                <a:cs typeface="Cambria"/>
              </a:rPr>
              <a:t>WN</a:t>
            </a:r>
            <a:r>
              <a:rPr sz="477" kern="0" spc="102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92" dirty="0">
                <a:solidFill>
                  <a:srgbClr val="231F20"/>
                </a:solidFill>
                <a:latin typeface="Cambria"/>
                <a:cs typeface="Cambria"/>
              </a:rPr>
              <a:t>\PM</a:t>
            </a:r>
            <a:r>
              <a:rPr sz="477" kern="0" spc="3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dirty="0">
                <a:solidFill>
                  <a:srgbClr val="231F20"/>
                </a:solidFill>
                <a:latin typeface="Cambria"/>
                <a:cs typeface="Cambria"/>
              </a:rPr>
              <a:t>V]UJMZ</a:t>
            </a:r>
            <a:r>
              <a:rPr sz="477" kern="0" spc="27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194" dirty="0">
                <a:solidFill>
                  <a:srgbClr val="231F20"/>
                </a:solidFill>
                <a:latin typeface="Cambria"/>
                <a:cs typeface="Cambria"/>
              </a:rPr>
              <a:t>WN</a:t>
            </a:r>
            <a:r>
              <a:rPr sz="477" kern="0" spc="102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112" dirty="0">
                <a:solidFill>
                  <a:srgbClr val="231F20"/>
                </a:solidFill>
                <a:latin typeface="Cambria"/>
                <a:cs typeface="Cambria"/>
              </a:rPr>
              <a:t>KWVKZM\M</a:t>
            </a:r>
            <a:r>
              <a:rPr sz="477" kern="0" spc="3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48" dirty="0">
                <a:solidFill>
                  <a:srgbClr val="231F20"/>
                </a:solidFill>
                <a:latin typeface="Cambria"/>
                <a:cs typeface="Cambria"/>
              </a:rPr>
              <a:t>XQbbI</a:t>
            </a:r>
            <a:r>
              <a:rPr sz="477" kern="0" spc="3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89" dirty="0">
                <a:solidFill>
                  <a:srgbClr val="231F20"/>
                </a:solidFill>
                <a:latin typeface="Cambria"/>
                <a:cs typeface="Cambria"/>
              </a:rPr>
              <a:t>WJRMK\[</a:t>
            </a:r>
            <a:r>
              <a:rPr sz="477" kern="0" spc="27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75" dirty="0">
                <a:solidFill>
                  <a:srgbClr val="231F20"/>
                </a:solidFill>
                <a:latin typeface="Cambria"/>
                <a:cs typeface="Cambria"/>
              </a:rPr>
              <a:t>\PQ[</a:t>
            </a:r>
            <a:r>
              <a:rPr sz="477" kern="0" spc="3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37" dirty="0">
                <a:solidFill>
                  <a:srgbClr val="231F20"/>
                </a:solidFill>
                <a:latin typeface="Cambria"/>
                <a:cs typeface="Cambria"/>
              </a:rPr>
              <a:t>KTI[[</a:t>
            </a:r>
            <a:r>
              <a:rPr sz="477" kern="0" spc="27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17" dirty="0">
                <a:solidFill>
                  <a:srgbClr val="231F20"/>
                </a:solidFill>
                <a:latin typeface="Cambria"/>
                <a:cs typeface="Cambria"/>
              </a:rPr>
              <a:t>Q[</a:t>
            </a:r>
            <a:r>
              <a:rPr sz="477" kern="0" spc="3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78" dirty="0">
                <a:solidFill>
                  <a:srgbClr val="231F20"/>
                </a:solidFill>
                <a:latin typeface="Cambria"/>
                <a:cs typeface="Cambria"/>
              </a:rPr>
              <a:t>LMXMVLMV\</a:t>
            </a:r>
            <a:r>
              <a:rPr sz="477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37" dirty="0">
                <a:solidFill>
                  <a:srgbClr val="231F20"/>
                </a:solidFill>
                <a:latin typeface="Cambria"/>
                <a:cs typeface="Cambria"/>
              </a:rPr>
              <a:t>WV.</a:t>
            </a:r>
            <a:r>
              <a:rPr sz="477" kern="0" spc="143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143" dirty="0">
                <a:solidFill>
                  <a:srgbClr val="231F20"/>
                </a:solidFill>
                <a:latin typeface="Cambria"/>
                <a:cs typeface="Cambria"/>
              </a:rPr>
              <a:t>1N</a:t>
            </a:r>
            <a:r>
              <a:rPr sz="477" kern="0" spc="89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34" dirty="0">
                <a:solidFill>
                  <a:srgbClr val="231F20"/>
                </a:solidFill>
                <a:latin typeface="Cambria"/>
                <a:cs typeface="Cambria"/>
              </a:rPr>
              <a:t>aW]</a:t>
            </a:r>
            <a:r>
              <a:rPr sz="477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14" dirty="0">
                <a:solidFill>
                  <a:srgbClr val="231F20"/>
                </a:solidFill>
                <a:latin typeface="Cambria"/>
                <a:cs typeface="Cambria"/>
              </a:rPr>
              <a:t>ILLML</a:t>
            </a:r>
            <a:r>
              <a:rPr sz="477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75" dirty="0">
                <a:solidFill>
                  <a:srgbClr val="231F20"/>
                </a:solidFill>
                <a:latin typeface="Cambria"/>
                <a:cs typeface="Cambria"/>
              </a:rPr>
              <a:t>+ITQNWZVQI</a:t>
            </a:r>
            <a:r>
              <a:rPr sz="477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92" dirty="0">
                <a:solidFill>
                  <a:srgbClr val="231F20"/>
                </a:solidFill>
                <a:latin typeface="Cambria"/>
                <a:cs typeface="Cambria"/>
              </a:rPr>
              <a:t>[\aTM</a:t>
            </a:r>
            <a:r>
              <a:rPr sz="477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34" dirty="0">
                <a:solidFill>
                  <a:srgbClr val="231F20"/>
                </a:solidFill>
                <a:latin typeface="Cambria"/>
                <a:cs typeface="Cambria"/>
              </a:rPr>
              <a:t>XQbbI[</a:t>
            </a:r>
            <a:r>
              <a:rPr sz="477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143" dirty="0">
                <a:solidFill>
                  <a:srgbClr val="231F20"/>
                </a:solidFill>
                <a:latin typeface="Cambria"/>
                <a:cs typeface="Cambria"/>
              </a:rPr>
              <a:t>\W</a:t>
            </a:r>
            <a:r>
              <a:rPr sz="477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75" dirty="0">
                <a:solidFill>
                  <a:srgbClr val="231F20"/>
                </a:solidFill>
                <a:latin typeface="Cambria"/>
                <a:cs typeface="Cambria"/>
              </a:rPr>
              <a:t>\PQ[</a:t>
            </a:r>
            <a:r>
              <a:rPr sz="477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51" dirty="0">
                <a:solidFill>
                  <a:srgbClr val="231F20"/>
                </a:solidFill>
                <a:latin typeface="Cambria"/>
                <a:cs typeface="Cambria"/>
              </a:rPr>
              <a:t>8QbbI;\WZM,</a:t>
            </a:r>
            <a:r>
              <a:rPr sz="477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dirty="0">
                <a:solidFill>
                  <a:srgbClr val="231F20"/>
                </a:solidFill>
                <a:latin typeface="Cambria"/>
                <a:cs typeface="Cambria"/>
              </a:rPr>
              <a:t>PW_</a:t>
            </a:r>
            <a:r>
              <a:rPr sz="477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34" dirty="0">
                <a:solidFill>
                  <a:srgbClr val="231F20"/>
                </a:solidFill>
                <a:latin typeface="Cambria"/>
                <a:cs typeface="Cambria"/>
              </a:rPr>
              <a:t>UIVa</a:t>
            </a:r>
            <a:r>
              <a:rPr sz="477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89" dirty="0">
                <a:solidFill>
                  <a:srgbClr val="231F20"/>
                </a:solidFill>
                <a:latin typeface="Cambria"/>
                <a:cs typeface="Cambria"/>
              </a:rPr>
              <a:t>WJRMK\[</a:t>
            </a:r>
            <a:r>
              <a:rPr sz="477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17" dirty="0">
                <a:solidFill>
                  <a:srgbClr val="231F20"/>
                </a:solidFill>
                <a:latin typeface="Cambria"/>
                <a:cs typeface="Cambria"/>
              </a:rPr>
              <a:t>_W]TL</a:t>
            </a:r>
            <a:r>
              <a:rPr sz="477" kern="0" spc="24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75" dirty="0">
                <a:solidFill>
                  <a:srgbClr val="231F20"/>
                </a:solidFill>
                <a:latin typeface="Cambria"/>
                <a:cs typeface="Cambria"/>
              </a:rPr>
              <a:t>Q\</a:t>
            </a:r>
            <a:r>
              <a:rPr sz="477" kern="0" spc="3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14" dirty="0">
                <a:solidFill>
                  <a:srgbClr val="231F20"/>
                </a:solidFill>
                <a:latin typeface="Cambria"/>
                <a:cs typeface="Cambria"/>
              </a:rPr>
              <a:t>JM</a:t>
            </a:r>
            <a:r>
              <a:rPr sz="477" kern="0" spc="3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78" dirty="0">
                <a:solidFill>
                  <a:srgbClr val="231F20"/>
                </a:solidFill>
                <a:latin typeface="Cambria"/>
                <a:cs typeface="Cambria"/>
              </a:rPr>
              <a:t>LMXMVLMV\</a:t>
            </a:r>
            <a:r>
              <a:rPr sz="477" kern="0" spc="3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109" dirty="0">
                <a:solidFill>
                  <a:srgbClr val="231F20"/>
                </a:solidFill>
                <a:latin typeface="Cambria"/>
                <a:cs typeface="Cambria"/>
              </a:rPr>
              <a:t>WV</a:t>
            </a:r>
            <a:r>
              <a:rPr sz="477" kern="0" spc="34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sz="477" kern="0" spc="-7" dirty="0">
                <a:solidFill>
                  <a:srgbClr val="231F20"/>
                </a:solidFill>
                <a:latin typeface="Cambria"/>
                <a:cs typeface="Cambria"/>
              </a:rPr>
              <a:t>\PMV'</a:t>
            </a:r>
            <a:endParaRPr sz="477" kern="0">
              <a:solidFill>
                <a:sysClr val="windowText" lastClr="000000"/>
              </a:solidFill>
              <a:latin typeface="Cambria"/>
              <a:cs typeface="Cambria"/>
            </a:endParaRPr>
          </a:p>
          <a:p>
            <a:pPr defTabSz="623438" eaLnBrk="1" fontAlgn="auto" hangingPunct="1">
              <a:spcBef>
                <a:spcPts val="31"/>
              </a:spcBef>
              <a:spcAft>
                <a:spcPts val="0"/>
              </a:spcAft>
            </a:pPr>
            <a:endParaRPr sz="477" kern="0">
              <a:solidFill>
                <a:sysClr val="windowText" lastClr="000000"/>
              </a:solidFill>
              <a:latin typeface="Cambria"/>
              <a:cs typeface="Cambria"/>
            </a:endParaRPr>
          </a:p>
          <a:p>
            <a:pPr marL="173177" defTabSz="623438" eaLnBrk="1" fontAlgn="auto" hangingPunct="1">
              <a:spcBef>
                <a:spcPts val="3"/>
              </a:spcBef>
              <a:spcAft>
                <a:spcPts val="0"/>
              </a:spcAft>
            </a:pP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SXEOLF</a:t>
            </a:r>
            <a:r>
              <a:rPr sz="443" kern="0" spc="-14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FODVV</a:t>
            </a:r>
            <a:r>
              <a:rPr sz="443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'HSHQGHQW3L]]D6WRUH</a:t>
            </a:r>
            <a:r>
              <a:rPr sz="443" kern="0" spc="-14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spc="-34" dirty="0">
                <a:solidFill>
                  <a:srgbClr val="231F20"/>
                </a:solidFill>
                <a:latin typeface="Courier New"/>
                <a:cs typeface="Courier New"/>
              </a:rPr>
              <a:t>^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623438" eaLnBrk="1" fontAlgn="auto" hangingPunct="1">
              <a:spcBef>
                <a:spcPts val="34"/>
              </a:spcBef>
              <a:spcAft>
                <a:spcPts val="0"/>
              </a:spcAft>
            </a:pP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442035" marR="934724" indent="-135944" defTabSz="623438" eaLnBrk="1" fontAlgn="auto" hangingPunct="1">
              <a:lnSpc>
                <a:spcPct val="101299"/>
              </a:lnSpc>
              <a:spcBef>
                <a:spcPts val="0"/>
              </a:spcBef>
              <a:spcAft>
                <a:spcPts val="0"/>
              </a:spcAft>
            </a:pP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SXEOLF</a:t>
            </a:r>
            <a:r>
              <a:rPr sz="443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3L]]D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FUHDWH3L]]D(6WULQJ</a:t>
            </a:r>
            <a:r>
              <a:rPr sz="443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VW\OH,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6WULQJ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W\SH)</a:t>
            </a:r>
            <a:r>
              <a:rPr sz="443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spc="-34" dirty="0">
                <a:solidFill>
                  <a:srgbClr val="231F20"/>
                </a:solidFill>
                <a:latin typeface="Courier New"/>
                <a:cs typeface="Courier New"/>
              </a:rPr>
              <a:t>^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3L]]D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SL]]D</a:t>
            </a:r>
            <a:r>
              <a:rPr sz="443" kern="0" spc="130" dirty="0">
                <a:solidFill>
                  <a:srgbClr val="231F20"/>
                </a:solidFill>
                <a:latin typeface="Courier New"/>
                <a:cs typeface="Courier New"/>
              </a:rPr>
              <a:t>  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QXOO;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442035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LI</a:t>
            </a:r>
            <a:r>
              <a:rPr sz="443" kern="0" spc="-14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(VW\OH.HTXDOV(³1&lt;´))</a:t>
            </a:r>
            <a:r>
              <a:rPr sz="443" kern="0" spc="-14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spc="-34" dirty="0">
                <a:solidFill>
                  <a:srgbClr val="231F20"/>
                </a:solidFill>
                <a:latin typeface="Courier New"/>
                <a:cs typeface="Courier New"/>
              </a:rPr>
              <a:t>^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577979" defTabSz="623438" eaLnBrk="1" fontAlgn="auto" hangingPunct="1">
              <a:spcBef>
                <a:spcPts val="10"/>
              </a:spcBef>
              <a:spcAft>
                <a:spcPts val="0"/>
              </a:spcAft>
            </a:pP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LI</a:t>
            </a:r>
            <a:r>
              <a:rPr sz="443" kern="0" spc="-1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(W\SH.HTXDOV(³FKHHVH´))</a:t>
            </a:r>
            <a:r>
              <a:rPr sz="443" kern="0" spc="-14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spc="-34" dirty="0">
                <a:solidFill>
                  <a:srgbClr val="231F20"/>
                </a:solidFill>
                <a:latin typeface="Courier New"/>
                <a:cs typeface="Courier New"/>
              </a:rPr>
              <a:t>^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713923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SL]]D</a:t>
            </a:r>
            <a:r>
              <a:rPr sz="443" kern="0" spc="130" dirty="0">
                <a:solidFill>
                  <a:srgbClr val="231F20"/>
                </a:solidFill>
                <a:latin typeface="Courier New"/>
                <a:cs typeface="Courier New"/>
              </a:rPr>
              <a:t> 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QHZ 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1&lt;6W\OH&amp;KHHVH3L]]D();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713923" marR="1207045" indent="-135944" defTabSz="623438" eaLnBrk="1" fontAlgn="auto" hangingPunct="1">
              <a:lnSpc>
                <a:spcPct val="101299"/>
              </a:lnSpc>
              <a:spcBef>
                <a:spcPts val="0"/>
              </a:spcBef>
              <a:spcAft>
                <a:spcPts val="0"/>
              </a:spcAft>
            </a:pP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r>
              <a:rPr sz="443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HOVH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LI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(W\SH.HTXDOV(³YHJJLH´))</a:t>
            </a:r>
            <a:r>
              <a:rPr sz="443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spc="-34" dirty="0">
                <a:solidFill>
                  <a:srgbClr val="231F20"/>
                </a:solidFill>
                <a:latin typeface="Courier New"/>
                <a:cs typeface="Courier New"/>
              </a:rPr>
              <a:t>^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SL]]D</a:t>
            </a:r>
            <a:r>
              <a:rPr sz="443" kern="0" spc="130" dirty="0">
                <a:solidFill>
                  <a:srgbClr val="231F20"/>
                </a:solidFill>
                <a:latin typeface="Courier New"/>
                <a:cs typeface="Courier New"/>
              </a:rPr>
              <a:t> 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QHZ 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1&lt;6W\OH9HJJLH3L]]D();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713923" marR="1275017" indent="-135944" defTabSz="623438" eaLnBrk="1" fontAlgn="auto" hangingPunct="1">
              <a:lnSpc>
                <a:spcPct val="101299"/>
              </a:lnSpc>
              <a:spcBef>
                <a:spcPts val="0"/>
              </a:spcBef>
              <a:spcAft>
                <a:spcPts val="0"/>
              </a:spcAft>
            </a:pP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r>
              <a:rPr sz="443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HOVH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LI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(W\SH.HTXDOV(³FODP´))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spc="-34" dirty="0">
                <a:solidFill>
                  <a:srgbClr val="231F20"/>
                </a:solidFill>
                <a:latin typeface="Courier New"/>
                <a:cs typeface="Courier New"/>
              </a:rPr>
              <a:t>^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SL]]D</a:t>
            </a:r>
            <a:r>
              <a:rPr sz="443" kern="0" spc="130" dirty="0">
                <a:solidFill>
                  <a:srgbClr val="231F20"/>
                </a:solidFill>
                <a:latin typeface="Courier New"/>
                <a:cs typeface="Courier New"/>
              </a:rPr>
              <a:t> 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QHZ 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1&lt;6W\OH&amp;ODP3L]]D();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713923" marR="1105303" indent="-135944" defTabSz="623438" eaLnBrk="1" fontAlgn="auto" hangingPunct="1">
              <a:lnSpc>
                <a:spcPct val="101299"/>
              </a:lnSpc>
              <a:spcBef>
                <a:spcPts val="0"/>
              </a:spcBef>
              <a:spcAft>
                <a:spcPts val="0"/>
              </a:spcAft>
            </a:pP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r>
              <a:rPr sz="443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HOVH</a:t>
            </a:r>
            <a:r>
              <a:rPr sz="443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LI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(W\SH.HTXDOV(³SHSSHURQL´))</a:t>
            </a:r>
            <a:r>
              <a:rPr sz="443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spc="-34" dirty="0">
                <a:solidFill>
                  <a:srgbClr val="231F20"/>
                </a:solidFill>
                <a:latin typeface="Courier New"/>
                <a:cs typeface="Courier New"/>
              </a:rPr>
              <a:t>^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SL]]D</a:t>
            </a:r>
            <a:r>
              <a:rPr sz="443" kern="0" spc="130" dirty="0">
                <a:solidFill>
                  <a:srgbClr val="231F20"/>
                </a:solidFill>
                <a:latin typeface="Courier New"/>
                <a:cs typeface="Courier New"/>
              </a:rPr>
              <a:t> 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QHZ 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1&lt;6W\OH3HSSHURQL3L]]D();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577979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sz="443" kern="0" spc="3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577979" marR="1342556" indent="-135944" defTabSz="623438" eaLnBrk="1" fontAlgn="auto" hangingPunct="1">
              <a:lnSpc>
                <a:spcPct val="101299"/>
              </a:lnSpc>
              <a:spcBef>
                <a:spcPts val="0"/>
              </a:spcBef>
              <a:spcAft>
                <a:spcPts val="0"/>
              </a:spcAft>
            </a:pP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r>
              <a:rPr sz="443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HOVH</a:t>
            </a:r>
            <a:r>
              <a:rPr sz="443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LI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(VW\OH.HTXDOV(³&amp;KLFDJR´))</a:t>
            </a:r>
            <a:r>
              <a:rPr sz="443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spc="-34" dirty="0">
                <a:solidFill>
                  <a:srgbClr val="231F20"/>
                </a:solidFill>
                <a:latin typeface="Courier New"/>
                <a:cs typeface="Courier New"/>
              </a:rPr>
              <a:t>^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LI</a:t>
            </a:r>
            <a:r>
              <a:rPr sz="443" kern="0" spc="-1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(W\SH.HTXDOV(³FKHHVH´))</a:t>
            </a:r>
            <a:r>
              <a:rPr sz="443" kern="0" spc="-14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spc="-34" dirty="0">
                <a:solidFill>
                  <a:srgbClr val="231F20"/>
                </a:solidFill>
                <a:latin typeface="Courier New"/>
                <a:cs typeface="Courier New"/>
              </a:rPr>
              <a:t>^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713923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SL]]D</a:t>
            </a:r>
            <a:r>
              <a:rPr sz="443" kern="0" spc="130" dirty="0">
                <a:solidFill>
                  <a:srgbClr val="231F20"/>
                </a:solidFill>
                <a:latin typeface="Courier New"/>
                <a:cs typeface="Courier New"/>
              </a:rPr>
              <a:t> 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QHZ 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&amp;KLFDJR6W\OH&amp;KHHVH3L]]D();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577979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r>
              <a:rPr sz="443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HOVH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LI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(W\SH.HTXDOV(³YHJJLH´))</a:t>
            </a:r>
            <a:r>
              <a:rPr sz="443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spc="-34" dirty="0">
                <a:solidFill>
                  <a:srgbClr val="231F20"/>
                </a:solidFill>
                <a:latin typeface="Courier New"/>
                <a:cs typeface="Courier New"/>
              </a:rPr>
              <a:t>^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713923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SL]]D</a:t>
            </a:r>
            <a:r>
              <a:rPr sz="443" kern="0" spc="130" dirty="0">
                <a:solidFill>
                  <a:srgbClr val="231F20"/>
                </a:solidFill>
                <a:latin typeface="Courier New"/>
                <a:cs typeface="Courier New"/>
              </a:rPr>
              <a:t> 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QHZ 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&amp;KLFDJR6W\OH9HJJLH3L]]D();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577979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r>
              <a:rPr sz="443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HOVH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LI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(W\SH.HTXDOV(³FODP´))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spc="-34" dirty="0">
                <a:solidFill>
                  <a:srgbClr val="231F20"/>
                </a:solidFill>
                <a:latin typeface="Courier New"/>
                <a:cs typeface="Courier New"/>
              </a:rPr>
              <a:t>^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713923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SL]]D</a:t>
            </a:r>
            <a:r>
              <a:rPr sz="443" kern="0" spc="130" dirty="0">
                <a:solidFill>
                  <a:srgbClr val="231F20"/>
                </a:solidFill>
                <a:latin typeface="Courier New"/>
                <a:cs typeface="Courier New"/>
              </a:rPr>
              <a:t> 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QHZ 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&amp;KLFDJR6W\OH&amp;ODP3L]]D();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577979" defTabSz="623438" eaLnBrk="1" fontAlgn="auto" hangingPunct="1">
              <a:spcBef>
                <a:spcPts val="10"/>
              </a:spcBef>
              <a:spcAft>
                <a:spcPts val="0"/>
              </a:spcAft>
            </a:pP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r>
              <a:rPr sz="443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HOVH</a:t>
            </a:r>
            <a:r>
              <a:rPr sz="443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LI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(W\SH.HTXDOV(³SHSSHURQL´))</a:t>
            </a:r>
            <a:r>
              <a:rPr sz="443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spc="-34" dirty="0">
                <a:solidFill>
                  <a:srgbClr val="231F20"/>
                </a:solidFill>
                <a:latin typeface="Courier New"/>
                <a:cs typeface="Courier New"/>
              </a:rPr>
              <a:t>^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713923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SL]]D</a:t>
            </a:r>
            <a:r>
              <a:rPr sz="443" kern="0" spc="130" dirty="0">
                <a:solidFill>
                  <a:srgbClr val="231F20"/>
                </a:solidFill>
                <a:latin typeface="Courier New"/>
                <a:cs typeface="Courier New"/>
              </a:rPr>
              <a:t> 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QHZ 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&amp;KLFDJR6W\OH3HSSHURQL3L]]D();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577979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sz="443" kern="0" spc="3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442035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r>
              <a:rPr sz="443" kern="0" spc="-3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HOVH </a:t>
            </a:r>
            <a:r>
              <a:rPr sz="443" kern="0" spc="-34" dirty="0">
                <a:solidFill>
                  <a:srgbClr val="231F20"/>
                </a:solidFill>
                <a:latin typeface="Courier New"/>
                <a:cs typeface="Courier New"/>
              </a:rPr>
              <a:t>^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577979" marR="731674" defTabSz="623438" eaLnBrk="1" fontAlgn="auto" hangingPunct="1">
              <a:lnSpc>
                <a:spcPct val="101299"/>
              </a:lnSpc>
              <a:spcBef>
                <a:spcPts val="0"/>
              </a:spcBef>
              <a:spcAft>
                <a:spcPts val="0"/>
              </a:spcAft>
            </a:pP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6\VWHP.RXW.SULQWOQ(³(UURU:</a:t>
            </a:r>
            <a:r>
              <a:rPr sz="443" kern="0" spc="-14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LQYDOLG</a:t>
            </a:r>
            <a:r>
              <a:rPr sz="443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W\SH</a:t>
            </a:r>
            <a:r>
              <a:rPr sz="443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RI</a:t>
            </a:r>
            <a:r>
              <a:rPr sz="443" kern="0" spc="-14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SL]]D´); </a:t>
            </a: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UHWXUQ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 QXOO;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442035" marR="2056479" defTabSz="623438" eaLnBrk="1" fontAlgn="auto" hangingPunct="1">
              <a:lnSpc>
                <a:spcPct val="101299"/>
              </a:lnSpc>
              <a:spcBef>
                <a:spcPts val="0"/>
              </a:spcBef>
              <a:spcAft>
                <a:spcPts val="0"/>
              </a:spcAft>
            </a:pPr>
            <a:r>
              <a:rPr sz="443" kern="0" spc="-34" dirty="0">
                <a:solidFill>
                  <a:srgbClr val="231F20"/>
                </a:solidFill>
                <a:latin typeface="Courier New"/>
                <a:cs typeface="Courier New"/>
              </a:rPr>
              <a:t>` 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SL]]D.SUHSDUH();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442035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SL]]D.EDNH();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442035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SL]]D.FXW();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442035" marR="2158654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SL]]D.ER[();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442035" marR="2158654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sz="443" kern="0" dirty="0">
                <a:solidFill>
                  <a:srgbClr val="231F20"/>
                </a:solidFill>
                <a:latin typeface="Courier New"/>
                <a:cs typeface="Courier New"/>
              </a:rPr>
              <a:t>UHWXUQ</a:t>
            </a:r>
            <a:r>
              <a:rPr sz="443" kern="0" spc="-7" dirty="0">
                <a:solidFill>
                  <a:srgbClr val="231F20"/>
                </a:solidFill>
                <a:latin typeface="Courier New"/>
                <a:cs typeface="Courier New"/>
              </a:rPr>
              <a:t> SL]]D;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306524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sz="443" kern="0" spc="3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163220" defTabSz="623438" eaLnBrk="1" fontAlgn="auto" hangingPunct="1">
              <a:spcBef>
                <a:spcPts val="10"/>
              </a:spcBef>
              <a:spcAft>
                <a:spcPts val="0"/>
              </a:spcAft>
            </a:pPr>
            <a:r>
              <a:rPr sz="443" kern="0" spc="3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endParaRPr sz="443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623438" eaLnBrk="1" fontAlgn="auto" hangingPunct="1">
              <a:spcBef>
                <a:spcPts val="0"/>
              </a:spcBef>
              <a:spcAft>
                <a:spcPts val="0"/>
              </a:spcAft>
            </a:pPr>
            <a:endParaRPr sz="477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623438" eaLnBrk="1" fontAlgn="auto" hangingPunct="1">
              <a:spcBef>
                <a:spcPts val="17"/>
              </a:spcBef>
              <a:spcAft>
                <a:spcPts val="0"/>
              </a:spcAft>
            </a:pPr>
            <a:endParaRPr sz="545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416491" defTabSz="623438" eaLnBrk="1" fontAlgn="auto" hangingPunct="1">
              <a:lnSpc>
                <a:spcPts val="648"/>
              </a:lnSpc>
              <a:spcBef>
                <a:spcPts val="0"/>
              </a:spcBef>
              <a:spcAft>
                <a:spcPts val="0"/>
              </a:spcAft>
            </a:pPr>
            <a:r>
              <a:rPr sz="580" kern="0" spc="-116" dirty="0">
                <a:solidFill>
                  <a:srgbClr val="7C7E81"/>
                </a:solidFill>
                <a:latin typeface="Cambria"/>
                <a:cs typeface="Cambria"/>
              </a:rPr>
              <a:t>&lt;RX</a:t>
            </a:r>
            <a:r>
              <a:rPr sz="580" kern="0" spc="41" dirty="0">
                <a:solidFill>
                  <a:srgbClr val="7C7E81"/>
                </a:solidFill>
                <a:latin typeface="Cambria"/>
                <a:cs typeface="Cambria"/>
              </a:rPr>
              <a:t> </a:t>
            </a:r>
            <a:r>
              <a:rPr sz="580" kern="0" spc="-170" dirty="0">
                <a:solidFill>
                  <a:srgbClr val="7C7E81"/>
                </a:solidFill>
                <a:latin typeface="Cambria"/>
                <a:cs typeface="Cambria"/>
              </a:rPr>
              <a:t>FDQ</a:t>
            </a:r>
            <a:r>
              <a:rPr sz="580" kern="0" spc="44" dirty="0">
                <a:solidFill>
                  <a:srgbClr val="7C7E81"/>
                </a:solidFill>
                <a:latin typeface="Cambria"/>
                <a:cs typeface="Cambria"/>
              </a:rPr>
              <a:t> </a:t>
            </a:r>
            <a:r>
              <a:rPr sz="580" kern="0" spc="-201" dirty="0">
                <a:solidFill>
                  <a:srgbClr val="7C7E81"/>
                </a:solidFill>
                <a:latin typeface="Cambria"/>
                <a:cs typeface="Cambria"/>
              </a:rPr>
              <a:t>ZULWH</a:t>
            </a:r>
            <a:endParaRPr sz="580" kern="0">
              <a:solidFill>
                <a:sysClr val="windowText" lastClr="000000"/>
              </a:solidFill>
              <a:latin typeface="Cambria"/>
              <a:cs typeface="Cambria"/>
            </a:endParaRPr>
          </a:p>
          <a:p>
            <a:pPr marL="418656" defTabSz="623438" eaLnBrk="1" fontAlgn="auto" hangingPunct="1">
              <a:lnSpc>
                <a:spcPts val="648"/>
              </a:lnSpc>
              <a:spcBef>
                <a:spcPts val="0"/>
              </a:spcBef>
              <a:spcAft>
                <a:spcPts val="0"/>
              </a:spcAft>
            </a:pPr>
            <a:r>
              <a:rPr sz="580" kern="0" spc="-150" dirty="0">
                <a:solidFill>
                  <a:srgbClr val="7C7E81"/>
                </a:solidFill>
                <a:latin typeface="Cambria"/>
                <a:cs typeface="Cambria"/>
              </a:rPr>
              <a:t>\RXU</a:t>
            </a:r>
            <a:r>
              <a:rPr sz="580" kern="0" spc="44" dirty="0">
                <a:solidFill>
                  <a:srgbClr val="7C7E81"/>
                </a:solidFill>
                <a:latin typeface="Cambria"/>
                <a:cs typeface="Cambria"/>
              </a:rPr>
              <a:t> </a:t>
            </a:r>
            <a:r>
              <a:rPr sz="580" kern="0" spc="-177" dirty="0">
                <a:solidFill>
                  <a:srgbClr val="7C7E81"/>
                </a:solidFill>
                <a:latin typeface="Cambria"/>
                <a:cs typeface="Cambria"/>
              </a:rPr>
              <a:t>DQVZHUV</a:t>
            </a:r>
            <a:r>
              <a:rPr sz="580" kern="0" spc="48" dirty="0">
                <a:solidFill>
                  <a:srgbClr val="7C7E81"/>
                </a:solidFill>
                <a:latin typeface="Cambria"/>
                <a:cs typeface="Cambria"/>
              </a:rPr>
              <a:t> </a:t>
            </a:r>
            <a:r>
              <a:rPr sz="580" kern="0" spc="-201" dirty="0">
                <a:solidFill>
                  <a:srgbClr val="7C7E81"/>
                </a:solidFill>
                <a:latin typeface="Cambria"/>
                <a:cs typeface="Cambria"/>
              </a:rPr>
              <a:t>KHUH</a:t>
            </a:r>
            <a:r>
              <a:rPr sz="580" kern="0" spc="341" dirty="0">
                <a:solidFill>
                  <a:srgbClr val="7C7E81"/>
                </a:solidFill>
                <a:latin typeface="Cambria"/>
                <a:cs typeface="Cambria"/>
              </a:rPr>
              <a:t> </a:t>
            </a:r>
            <a:endParaRPr sz="580" kern="0">
              <a:solidFill>
                <a:sysClr val="windowText" lastClr="000000"/>
              </a:solidFill>
              <a:latin typeface="Cambria"/>
              <a:cs typeface="Cambria"/>
            </a:endParaRPr>
          </a:p>
          <a:p>
            <a:pPr marR="3464" algn="r" defTabSz="623438" eaLnBrk="1" fontAlgn="auto" hangingPunct="1">
              <a:spcBef>
                <a:spcPts val="655"/>
              </a:spcBef>
              <a:spcAft>
                <a:spcPts val="0"/>
              </a:spcAft>
            </a:pPr>
            <a:r>
              <a:rPr sz="443" b="1" i="1" kern="0" dirty="0">
                <a:solidFill>
                  <a:srgbClr val="A3A5A8"/>
                </a:solidFill>
                <a:latin typeface="Arial"/>
                <a:cs typeface="Arial"/>
              </a:rPr>
              <a:t>\RX</a:t>
            </a:r>
            <a:r>
              <a:rPr sz="443" b="1" i="1" kern="0" spc="14" dirty="0">
                <a:solidFill>
                  <a:srgbClr val="A3A5A8"/>
                </a:solidFill>
                <a:latin typeface="Arial"/>
                <a:cs typeface="Arial"/>
              </a:rPr>
              <a:t> </a:t>
            </a:r>
            <a:r>
              <a:rPr sz="443" b="1" i="1" kern="0" spc="-102" dirty="0">
                <a:solidFill>
                  <a:srgbClr val="A3A5A8"/>
                </a:solidFill>
                <a:latin typeface="Arial"/>
                <a:cs typeface="Arial"/>
              </a:rPr>
              <a:t>DUH</a:t>
            </a:r>
            <a:r>
              <a:rPr sz="443" b="1" i="1" kern="0" spc="14" dirty="0">
                <a:solidFill>
                  <a:srgbClr val="A3A5A8"/>
                </a:solidFill>
                <a:latin typeface="Arial"/>
                <a:cs typeface="Arial"/>
              </a:rPr>
              <a:t> </a:t>
            </a:r>
            <a:r>
              <a:rPr sz="443" b="1" i="1" kern="0" spc="-89" dirty="0">
                <a:solidFill>
                  <a:srgbClr val="A3A5A8"/>
                </a:solidFill>
                <a:latin typeface="Arial"/>
                <a:cs typeface="Arial"/>
              </a:rPr>
              <a:t>KHUH</a:t>
            </a:r>
            <a:r>
              <a:rPr sz="443" b="1" i="1" kern="0" spc="14" dirty="0">
                <a:solidFill>
                  <a:srgbClr val="A3A5A8"/>
                </a:solidFill>
                <a:latin typeface="Arial"/>
                <a:cs typeface="Arial"/>
              </a:rPr>
              <a:t> </a:t>
            </a:r>
            <a:r>
              <a:rPr sz="443" kern="0" dirty="0">
                <a:solidFill>
                  <a:srgbClr val="A3A5A8"/>
                </a:solidFill>
                <a:latin typeface="Bookman Old Style"/>
                <a:cs typeface="Bookman Old Style"/>
              </a:rPr>
              <a:t>►</a:t>
            </a:r>
            <a:r>
              <a:rPr sz="443" kern="0" spc="222" dirty="0">
                <a:solidFill>
                  <a:srgbClr val="A3A5A8"/>
                </a:solidFill>
                <a:latin typeface="Bookman Old Style"/>
                <a:cs typeface="Bookman Old Style"/>
              </a:rPr>
              <a:t>  </a:t>
            </a:r>
            <a:r>
              <a:rPr sz="477" kern="0" spc="-17" dirty="0">
                <a:solidFill>
                  <a:srgbClr val="231F20"/>
                </a:solidFill>
                <a:latin typeface="Arial Rounded MT Bold"/>
                <a:cs typeface="Arial Rounded MT Bold"/>
              </a:rPr>
              <a:t>137</a:t>
            </a:r>
            <a:endParaRPr sz="477" kern="0">
              <a:solidFill>
                <a:sysClr val="windowText" lastClr="00000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7" name="object 27"/>
          <p:cNvSpPr txBox="1"/>
          <p:nvPr/>
        </p:nvSpPr>
        <p:spPr>
          <a:xfrm rot="21240000">
            <a:off x="4367387" y="4776186"/>
            <a:ext cx="17700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623438" eaLnBrk="1" fontAlgn="auto" hangingPunct="1">
              <a:lnSpc>
                <a:spcPts val="590"/>
              </a:lnSpc>
              <a:spcBef>
                <a:spcPts val="0"/>
              </a:spcBef>
              <a:spcAft>
                <a:spcPts val="0"/>
              </a:spcAft>
            </a:pPr>
            <a:r>
              <a:rPr sz="580" kern="0" spc="-160" dirty="0">
                <a:solidFill>
                  <a:srgbClr val="7C7E81"/>
                </a:solidFill>
                <a:latin typeface="Cambria"/>
                <a:cs typeface="Cambria"/>
              </a:rPr>
              <a:t>QXPEHU</a:t>
            </a:r>
            <a:endParaRPr sz="580" kern="0">
              <a:solidFill>
                <a:sysClr val="windowText" lastClr="000000"/>
              </a:solidFill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 rot="21240000">
            <a:off x="5238853" y="4751008"/>
            <a:ext cx="63454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623438" eaLnBrk="1" fontAlgn="auto" hangingPunct="1">
              <a:lnSpc>
                <a:spcPts val="597"/>
              </a:lnSpc>
              <a:spcBef>
                <a:spcPts val="0"/>
              </a:spcBef>
              <a:spcAft>
                <a:spcPts val="0"/>
              </a:spcAft>
            </a:pPr>
            <a:r>
              <a:rPr sz="580" kern="0" spc="-156" dirty="0">
                <a:solidFill>
                  <a:srgbClr val="7C7E81"/>
                </a:solidFill>
                <a:latin typeface="Cambria"/>
                <a:cs typeface="Cambria"/>
              </a:rPr>
              <a:t>QXPEHU</a:t>
            </a:r>
            <a:r>
              <a:rPr sz="580" kern="0" spc="44" dirty="0">
                <a:solidFill>
                  <a:srgbClr val="7C7E81"/>
                </a:solidFill>
                <a:latin typeface="Cambria"/>
                <a:cs typeface="Cambria"/>
              </a:rPr>
              <a:t> </a:t>
            </a:r>
            <a:r>
              <a:rPr sz="580" kern="0" spc="-184" dirty="0">
                <a:solidFill>
                  <a:srgbClr val="7C7E81"/>
                </a:solidFill>
                <a:latin typeface="Cambria"/>
                <a:cs typeface="Cambria"/>
              </a:rPr>
              <a:t>ZLWK</a:t>
            </a:r>
            <a:r>
              <a:rPr sz="580" kern="0" spc="44" dirty="0">
                <a:solidFill>
                  <a:srgbClr val="7C7E81"/>
                </a:solidFill>
                <a:latin typeface="Cambria"/>
                <a:cs typeface="Cambria"/>
              </a:rPr>
              <a:t> </a:t>
            </a:r>
            <a:r>
              <a:rPr sz="580" kern="0" spc="-167" dirty="0">
                <a:solidFill>
                  <a:srgbClr val="7C7E81"/>
                </a:solidFill>
                <a:latin typeface="Cambria"/>
                <a:cs typeface="Cambria"/>
              </a:rPr>
              <a:t>&amp;DOLIRUQLD</a:t>
            </a:r>
            <a:r>
              <a:rPr sz="580" kern="0" spc="44" dirty="0">
                <a:solidFill>
                  <a:srgbClr val="7C7E81"/>
                </a:solidFill>
                <a:latin typeface="Cambria"/>
                <a:cs typeface="Cambria"/>
              </a:rPr>
              <a:t> </a:t>
            </a:r>
            <a:r>
              <a:rPr sz="869" kern="0" spc="-347" baseline="3267" dirty="0">
                <a:solidFill>
                  <a:srgbClr val="7C7E81"/>
                </a:solidFill>
                <a:latin typeface="Cambria"/>
                <a:cs typeface="Cambria"/>
              </a:rPr>
              <a:t>WRR</a:t>
            </a:r>
            <a:endParaRPr sz="869" kern="0" baseline="3267">
              <a:solidFill>
                <a:sysClr val="windowText" lastClr="000000"/>
              </a:solidFill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 rot="21420000">
            <a:off x="5147332" y="2650793"/>
            <a:ext cx="442167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623438" eaLnBrk="1" fontAlgn="auto" hangingPunct="1">
              <a:lnSpc>
                <a:spcPts val="597"/>
              </a:lnSpc>
              <a:spcBef>
                <a:spcPts val="0"/>
              </a:spcBef>
              <a:spcAft>
                <a:spcPts val="0"/>
              </a:spcAft>
            </a:pPr>
            <a:r>
              <a:rPr sz="580" kern="0" spc="-181" dirty="0">
                <a:solidFill>
                  <a:srgbClr val="7C7E81"/>
                </a:solidFill>
                <a:latin typeface="Cambria"/>
                <a:cs typeface="Cambria"/>
              </a:rPr>
              <a:t>+DQGOHV</a:t>
            </a:r>
            <a:r>
              <a:rPr sz="580" kern="0" spc="31" dirty="0">
                <a:solidFill>
                  <a:srgbClr val="7C7E81"/>
                </a:solidFill>
                <a:latin typeface="Cambria"/>
                <a:cs typeface="Cambria"/>
              </a:rPr>
              <a:t> </a:t>
            </a:r>
            <a:r>
              <a:rPr sz="580" kern="0" spc="-249" dirty="0">
                <a:solidFill>
                  <a:srgbClr val="7C7E81"/>
                </a:solidFill>
                <a:latin typeface="Cambria"/>
                <a:cs typeface="Cambria"/>
              </a:rPr>
              <a:t>DOO</a:t>
            </a:r>
            <a:r>
              <a:rPr sz="580" kern="0" spc="31" dirty="0">
                <a:solidFill>
                  <a:srgbClr val="7C7E81"/>
                </a:solidFill>
                <a:latin typeface="Cambria"/>
                <a:cs typeface="Cambria"/>
              </a:rPr>
              <a:t> </a:t>
            </a:r>
            <a:r>
              <a:rPr sz="580" kern="0" spc="-232" dirty="0">
                <a:solidFill>
                  <a:srgbClr val="7C7E81"/>
                </a:solidFill>
                <a:latin typeface="Cambria"/>
                <a:cs typeface="Cambria"/>
              </a:rPr>
              <a:t>WKH</a:t>
            </a:r>
            <a:r>
              <a:rPr sz="580" kern="0" spc="31" dirty="0">
                <a:solidFill>
                  <a:srgbClr val="7C7E81"/>
                </a:solidFill>
                <a:latin typeface="Cambria"/>
                <a:cs typeface="Cambria"/>
              </a:rPr>
              <a:t> </a:t>
            </a:r>
            <a:r>
              <a:rPr sz="869" kern="0" spc="-25" baseline="3267" dirty="0">
                <a:solidFill>
                  <a:srgbClr val="7C7E81"/>
                </a:solidFill>
                <a:latin typeface="Cambria"/>
                <a:cs typeface="Cambria"/>
              </a:rPr>
              <a:t>1&lt;</a:t>
            </a:r>
            <a:endParaRPr sz="869" kern="0" baseline="3267">
              <a:solidFill>
                <a:sysClr val="windowText" lastClr="000000"/>
              </a:solidFill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 rot="21420000">
            <a:off x="5149798" y="2731251"/>
            <a:ext cx="284873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623438" eaLnBrk="1" fontAlgn="auto" hangingPunct="1">
              <a:lnSpc>
                <a:spcPts val="592"/>
              </a:lnSpc>
              <a:spcBef>
                <a:spcPts val="0"/>
              </a:spcBef>
              <a:spcAft>
                <a:spcPts val="0"/>
              </a:spcAft>
            </a:pPr>
            <a:r>
              <a:rPr sz="580" kern="0" spc="-218" dirty="0">
                <a:solidFill>
                  <a:srgbClr val="7C7E81"/>
                </a:solidFill>
                <a:latin typeface="Cambria"/>
                <a:cs typeface="Cambria"/>
              </a:rPr>
              <a:t>VW\OH</a:t>
            </a:r>
            <a:r>
              <a:rPr sz="580" kern="0" spc="24" dirty="0">
                <a:solidFill>
                  <a:srgbClr val="7C7E81"/>
                </a:solidFill>
                <a:latin typeface="Cambria"/>
                <a:cs typeface="Cambria"/>
              </a:rPr>
              <a:t> </a:t>
            </a:r>
            <a:r>
              <a:rPr sz="580" kern="0" spc="-109" dirty="0">
                <a:solidFill>
                  <a:srgbClr val="7C7E81"/>
                </a:solidFill>
                <a:latin typeface="Cambria"/>
                <a:cs typeface="Cambria"/>
              </a:rPr>
              <a:t>SL]]DV</a:t>
            </a:r>
            <a:endParaRPr sz="580" kern="0">
              <a:solidFill>
                <a:sysClr val="windowText" lastClr="000000"/>
              </a:solidFill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 rot="21420000">
            <a:off x="5212738" y="3261499"/>
            <a:ext cx="348306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623438" eaLnBrk="1" fontAlgn="auto" hangingPunct="1">
              <a:lnSpc>
                <a:spcPts val="592"/>
              </a:lnSpc>
              <a:spcBef>
                <a:spcPts val="0"/>
              </a:spcBef>
              <a:spcAft>
                <a:spcPts val="0"/>
              </a:spcAft>
            </a:pPr>
            <a:r>
              <a:rPr sz="580" kern="0" spc="-181" dirty="0">
                <a:solidFill>
                  <a:srgbClr val="7C7E81"/>
                </a:solidFill>
                <a:latin typeface="Cambria"/>
                <a:cs typeface="Cambria"/>
              </a:rPr>
              <a:t>+DQGOHV</a:t>
            </a:r>
            <a:r>
              <a:rPr sz="580" kern="0" spc="31" dirty="0">
                <a:solidFill>
                  <a:srgbClr val="7C7E81"/>
                </a:solidFill>
                <a:latin typeface="Cambria"/>
                <a:cs typeface="Cambria"/>
              </a:rPr>
              <a:t> </a:t>
            </a:r>
            <a:r>
              <a:rPr sz="580" kern="0" spc="-249" dirty="0">
                <a:solidFill>
                  <a:srgbClr val="7C7E81"/>
                </a:solidFill>
                <a:latin typeface="Cambria"/>
                <a:cs typeface="Cambria"/>
              </a:rPr>
              <a:t>DOO</a:t>
            </a:r>
            <a:r>
              <a:rPr sz="580" kern="0" spc="31" dirty="0">
                <a:solidFill>
                  <a:srgbClr val="7C7E81"/>
                </a:solidFill>
                <a:latin typeface="Cambria"/>
                <a:cs typeface="Cambria"/>
              </a:rPr>
              <a:t> </a:t>
            </a:r>
            <a:r>
              <a:rPr sz="580" kern="0" spc="-249" dirty="0">
                <a:solidFill>
                  <a:srgbClr val="7C7E81"/>
                </a:solidFill>
                <a:latin typeface="Cambria"/>
                <a:cs typeface="Cambria"/>
              </a:rPr>
              <a:t>WKH</a:t>
            </a:r>
            <a:endParaRPr sz="580" kern="0">
              <a:solidFill>
                <a:sysClr val="windowText" lastClr="000000"/>
              </a:solidFill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 rot="21420000">
            <a:off x="5214404" y="3338520"/>
            <a:ext cx="31502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623438" eaLnBrk="1" fontAlgn="auto" hangingPunct="1">
              <a:lnSpc>
                <a:spcPts val="592"/>
              </a:lnSpc>
              <a:spcBef>
                <a:spcPts val="0"/>
              </a:spcBef>
              <a:spcAft>
                <a:spcPts val="0"/>
              </a:spcAft>
            </a:pPr>
            <a:r>
              <a:rPr sz="580" kern="0" spc="-139" dirty="0">
                <a:solidFill>
                  <a:srgbClr val="7C7E81"/>
                </a:solidFill>
                <a:latin typeface="Cambria"/>
                <a:cs typeface="Cambria"/>
              </a:rPr>
              <a:t>&amp;KLFDJR</a:t>
            </a:r>
            <a:r>
              <a:rPr sz="580" kern="0" spc="55" dirty="0">
                <a:solidFill>
                  <a:srgbClr val="7C7E81"/>
                </a:solidFill>
                <a:latin typeface="Cambria"/>
                <a:cs typeface="Cambria"/>
              </a:rPr>
              <a:t> </a:t>
            </a:r>
            <a:r>
              <a:rPr sz="580" kern="0" spc="-225" dirty="0">
                <a:solidFill>
                  <a:srgbClr val="7C7E81"/>
                </a:solidFill>
                <a:latin typeface="Cambria"/>
                <a:cs typeface="Cambria"/>
              </a:rPr>
              <a:t>VW\OH</a:t>
            </a:r>
            <a:endParaRPr sz="580" kern="0">
              <a:solidFill>
                <a:sysClr val="windowText" lastClr="000000"/>
              </a:solidFill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 rot="21420000">
            <a:off x="5216769" y="3418836"/>
            <a:ext cx="16268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623438" eaLnBrk="1" fontAlgn="auto" hangingPunct="1">
              <a:lnSpc>
                <a:spcPts val="590"/>
              </a:lnSpc>
              <a:spcBef>
                <a:spcPts val="0"/>
              </a:spcBef>
              <a:spcAft>
                <a:spcPts val="0"/>
              </a:spcAft>
            </a:pPr>
            <a:r>
              <a:rPr sz="580" kern="0" spc="-112" dirty="0">
                <a:solidFill>
                  <a:srgbClr val="7C7E81"/>
                </a:solidFill>
                <a:latin typeface="Cambria"/>
                <a:cs typeface="Cambria"/>
              </a:rPr>
              <a:t>SL]]DV</a:t>
            </a:r>
            <a:endParaRPr sz="580" kern="0">
              <a:solidFill>
                <a:sysClr val="windowText" lastClr="000000"/>
              </a:solidFill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916039" y="2729021"/>
            <a:ext cx="188335" cy="93085"/>
          </a:xfrm>
          <a:custGeom>
            <a:avLst/>
            <a:gdLst/>
            <a:ahLst/>
            <a:cxnLst/>
            <a:rect l="l" t="t" r="r" b="b"/>
            <a:pathLst>
              <a:path w="276225" h="136525">
                <a:moveTo>
                  <a:pt x="275851" y="15087"/>
                </a:moveTo>
                <a:lnTo>
                  <a:pt x="240010" y="625"/>
                </a:lnTo>
                <a:lnTo>
                  <a:pt x="199746" y="0"/>
                </a:lnTo>
                <a:lnTo>
                  <a:pt x="160599" y="10857"/>
                </a:lnTo>
                <a:lnTo>
                  <a:pt x="128114" y="30841"/>
                </a:lnTo>
                <a:lnTo>
                  <a:pt x="111961" y="47261"/>
                </a:lnTo>
                <a:lnTo>
                  <a:pt x="97418" y="64834"/>
                </a:lnTo>
                <a:lnTo>
                  <a:pt x="82481" y="82062"/>
                </a:lnTo>
                <a:lnTo>
                  <a:pt x="65144" y="97449"/>
                </a:lnTo>
                <a:lnTo>
                  <a:pt x="54550" y="104664"/>
                </a:lnTo>
                <a:lnTo>
                  <a:pt x="41724" y="111654"/>
                </a:lnTo>
                <a:lnTo>
                  <a:pt x="28202" y="116010"/>
                </a:lnTo>
                <a:lnTo>
                  <a:pt x="15521" y="115322"/>
                </a:lnTo>
                <a:lnTo>
                  <a:pt x="16047" y="109697"/>
                </a:lnTo>
                <a:lnTo>
                  <a:pt x="19373" y="110192"/>
                </a:lnTo>
                <a:lnTo>
                  <a:pt x="23616" y="105635"/>
                </a:lnTo>
                <a:lnTo>
                  <a:pt x="30121" y="97852"/>
                </a:lnTo>
                <a:lnTo>
                  <a:pt x="36170" y="88739"/>
                </a:lnTo>
                <a:lnTo>
                  <a:pt x="40904" y="78953"/>
                </a:lnTo>
                <a:lnTo>
                  <a:pt x="43462" y="69148"/>
                </a:lnTo>
                <a:lnTo>
                  <a:pt x="39575" y="74482"/>
                </a:lnTo>
                <a:lnTo>
                  <a:pt x="35730" y="79836"/>
                </a:lnTo>
                <a:lnTo>
                  <a:pt x="31915" y="85208"/>
                </a:lnTo>
                <a:lnTo>
                  <a:pt x="28119" y="90597"/>
                </a:lnTo>
                <a:lnTo>
                  <a:pt x="24162" y="96139"/>
                </a:lnTo>
                <a:lnTo>
                  <a:pt x="0" y="125265"/>
                </a:lnTo>
                <a:lnTo>
                  <a:pt x="918" y="128692"/>
                </a:lnTo>
                <a:lnTo>
                  <a:pt x="12041" y="130231"/>
                </a:lnTo>
                <a:lnTo>
                  <a:pt x="23153" y="131831"/>
                </a:lnTo>
                <a:lnTo>
                  <a:pt x="34224" y="133669"/>
                </a:lnTo>
                <a:lnTo>
                  <a:pt x="45227" y="135924"/>
                </a:lnTo>
              </a:path>
            </a:pathLst>
          </a:custGeom>
          <a:ln w="9315">
            <a:solidFill>
              <a:srgbClr val="7E8082"/>
            </a:solidFill>
          </a:ln>
        </p:spPr>
        <p:txBody>
          <a:bodyPr wrap="square" lIns="0" tIns="0" rIns="0" bIns="0" rtlCol="0"/>
          <a:lstStyle/>
          <a:p>
            <a:pPr defTabSz="623438" eaLnBrk="1" fontAlgn="auto" hangingPunct="1">
              <a:spcBef>
                <a:spcPts val="0"/>
              </a:spcBef>
              <a:spcAft>
                <a:spcPts val="0"/>
              </a:spcAft>
            </a:pPr>
            <a:endParaRPr sz="1227" kern="0">
              <a:solidFill>
                <a:sysClr val="windowText" lastClr="000000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996471" y="3355552"/>
            <a:ext cx="174480" cy="108239"/>
          </a:xfrm>
          <a:custGeom>
            <a:avLst/>
            <a:gdLst/>
            <a:ahLst/>
            <a:cxnLst/>
            <a:rect l="l" t="t" r="r" b="b"/>
            <a:pathLst>
              <a:path w="255904" h="158750">
                <a:moveTo>
                  <a:pt x="255722" y="4787"/>
                </a:moveTo>
                <a:lnTo>
                  <a:pt x="248516" y="4224"/>
                </a:lnTo>
                <a:lnTo>
                  <a:pt x="241422" y="2911"/>
                </a:lnTo>
                <a:lnTo>
                  <a:pt x="234341" y="1435"/>
                </a:lnTo>
                <a:lnTo>
                  <a:pt x="227175" y="380"/>
                </a:lnTo>
                <a:lnTo>
                  <a:pt x="183855" y="4849"/>
                </a:lnTo>
                <a:lnTo>
                  <a:pt x="146660" y="18513"/>
                </a:lnTo>
                <a:lnTo>
                  <a:pt x="119396" y="55200"/>
                </a:lnTo>
                <a:lnTo>
                  <a:pt x="107420" y="77421"/>
                </a:lnTo>
                <a:lnTo>
                  <a:pt x="67461" y="111617"/>
                </a:lnTo>
                <a:lnTo>
                  <a:pt x="25962" y="134532"/>
                </a:lnTo>
                <a:lnTo>
                  <a:pt x="16016" y="136929"/>
                </a:lnTo>
                <a:lnTo>
                  <a:pt x="4949" y="136882"/>
                </a:lnTo>
                <a:lnTo>
                  <a:pt x="3015" y="131407"/>
                </a:lnTo>
                <a:lnTo>
                  <a:pt x="13392" y="126577"/>
                </a:lnTo>
                <a:lnTo>
                  <a:pt x="16941" y="123054"/>
                </a:lnTo>
                <a:lnTo>
                  <a:pt x="21981" y="117635"/>
                </a:lnTo>
                <a:lnTo>
                  <a:pt x="26635" y="111563"/>
                </a:lnTo>
                <a:lnTo>
                  <a:pt x="30392" y="105010"/>
                </a:lnTo>
                <a:lnTo>
                  <a:pt x="32739" y="98152"/>
                </a:lnTo>
                <a:lnTo>
                  <a:pt x="26219" y="104325"/>
                </a:lnTo>
                <a:lnTo>
                  <a:pt x="20905" y="111565"/>
                </a:lnTo>
                <a:lnTo>
                  <a:pt x="16241" y="119302"/>
                </a:lnTo>
                <a:lnTo>
                  <a:pt x="11672" y="126965"/>
                </a:lnTo>
                <a:lnTo>
                  <a:pt x="6503" y="134605"/>
                </a:lnTo>
                <a:lnTo>
                  <a:pt x="2328" y="141422"/>
                </a:lnTo>
                <a:lnTo>
                  <a:pt x="0" y="148777"/>
                </a:lnTo>
                <a:lnTo>
                  <a:pt x="367" y="158031"/>
                </a:lnTo>
                <a:lnTo>
                  <a:pt x="13215" y="158439"/>
                </a:lnTo>
                <a:lnTo>
                  <a:pt x="26066" y="157725"/>
                </a:lnTo>
                <a:lnTo>
                  <a:pt x="38876" y="157195"/>
                </a:lnTo>
                <a:lnTo>
                  <a:pt x="51604" y="158155"/>
                </a:lnTo>
              </a:path>
            </a:pathLst>
          </a:custGeom>
          <a:ln w="9323">
            <a:solidFill>
              <a:srgbClr val="7E8082"/>
            </a:solidFill>
          </a:ln>
        </p:spPr>
        <p:txBody>
          <a:bodyPr wrap="square" lIns="0" tIns="0" rIns="0" bIns="0" rtlCol="0"/>
          <a:lstStyle/>
          <a:p>
            <a:pPr defTabSz="623438" eaLnBrk="1" fontAlgn="auto" hangingPunct="1">
              <a:spcBef>
                <a:spcPts val="0"/>
              </a:spcBef>
              <a:spcAft>
                <a:spcPts val="0"/>
              </a:spcAft>
            </a:pPr>
            <a:endParaRPr sz="1227" kern="0">
              <a:solidFill>
                <a:sysClr val="windowText" lastClr="000000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37114" y="236739"/>
            <a:ext cx="1551709" cy="103257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 defTabSz="623438" eaLnBrk="1" fontAlgn="auto" hangingPunct="1">
              <a:spcBef>
                <a:spcPts val="68"/>
              </a:spcBef>
              <a:spcAft>
                <a:spcPts val="0"/>
              </a:spcAft>
            </a:pPr>
            <a:r>
              <a:rPr sz="614" kern="0" dirty="0">
                <a:solidFill>
                  <a:sysClr val="windowText" lastClr="000000"/>
                </a:solidFill>
                <a:latin typeface="Georgia"/>
                <a:cs typeface="Georgia"/>
              </a:rPr>
              <a:t>Chapter</a:t>
            </a:r>
            <a:r>
              <a:rPr sz="614" kern="0" spc="-10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614" kern="0" dirty="0">
                <a:solidFill>
                  <a:sysClr val="windowText" lastClr="000000"/>
                </a:solidFill>
                <a:latin typeface="Georgia"/>
                <a:cs typeface="Georgia"/>
              </a:rPr>
              <a:t>4.</a:t>
            </a:r>
            <a:r>
              <a:rPr sz="614" kern="0" spc="-10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614" kern="0" dirty="0">
                <a:solidFill>
                  <a:sysClr val="windowText" lastClr="000000"/>
                </a:solidFill>
                <a:latin typeface="Georgia"/>
                <a:cs typeface="Georgia"/>
              </a:rPr>
              <a:t>Baking</a:t>
            </a:r>
            <a:r>
              <a:rPr sz="614" kern="0" spc="-7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614" kern="0" dirty="0">
                <a:solidFill>
                  <a:sysClr val="windowText" lastClr="000000"/>
                </a:solidFill>
                <a:latin typeface="Georgia"/>
                <a:cs typeface="Georgia"/>
              </a:rPr>
              <a:t>with</a:t>
            </a:r>
            <a:r>
              <a:rPr sz="614" kern="0" spc="-10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614" kern="0" dirty="0">
                <a:solidFill>
                  <a:sysClr val="windowText" lastClr="000000"/>
                </a:solidFill>
                <a:latin typeface="Georgia"/>
                <a:cs typeface="Georgia"/>
              </a:rPr>
              <a:t>OO</a:t>
            </a:r>
            <a:r>
              <a:rPr sz="614" kern="0" spc="-7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614" kern="0" dirty="0">
                <a:solidFill>
                  <a:sysClr val="windowText" lastClr="000000"/>
                </a:solidFill>
                <a:latin typeface="Georgia"/>
                <a:cs typeface="Georgia"/>
              </a:rPr>
              <a:t>Goodness</a:t>
            </a:r>
            <a:r>
              <a:rPr sz="614" kern="0" spc="130" dirty="0">
                <a:solidFill>
                  <a:sysClr val="windowText" lastClr="000000"/>
                </a:solidFill>
                <a:latin typeface="Georgia"/>
                <a:cs typeface="Georgia"/>
              </a:rPr>
              <a:t> 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Page</a:t>
            </a:r>
            <a:r>
              <a:rPr sz="409" kern="0" spc="-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spc="-17" dirty="0">
                <a:solidFill>
                  <a:sysClr val="windowText" lastClr="000000"/>
                </a:solidFill>
                <a:latin typeface="Georgia"/>
                <a:cs typeface="Georgia"/>
              </a:rPr>
              <a:t>29</a:t>
            </a:r>
            <a:endParaRPr sz="409" kern="0">
              <a:solidFill>
                <a:sysClr val="windowText" lastClr="000000"/>
              </a:solidFill>
              <a:latin typeface="Georgia"/>
              <a:cs typeface="Georg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635665" y="236739"/>
            <a:ext cx="971983" cy="103257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 defTabSz="623438" eaLnBrk="1" fontAlgn="auto" hangingPunct="1">
              <a:spcBef>
                <a:spcPts val="68"/>
              </a:spcBef>
              <a:spcAft>
                <a:spcPts val="0"/>
              </a:spcAft>
            </a:pPr>
            <a:r>
              <a:rPr sz="614" kern="0" dirty="0">
                <a:solidFill>
                  <a:srgbClr val="003299"/>
                </a:solidFill>
                <a:latin typeface="Georgia"/>
                <a:cs typeface="Georgia"/>
                <a:hlinkClick r:id="" action="ppaction://noaction"/>
              </a:rPr>
              <a:t>Return</a:t>
            </a:r>
            <a:r>
              <a:rPr sz="614" kern="0" spc="-3" dirty="0">
                <a:solidFill>
                  <a:srgbClr val="003299"/>
                </a:solidFill>
                <a:latin typeface="Georgia"/>
                <a:cs typeface="Georgia"/>
                <a:hlinkClick r:id="" action="ppaction://noaction"/>
              </a:rPr>
              <a:t> </a:t>
            </a:r>
            <a:r>
              <a:rPr sz="614" kern="0" dirty="0">
                <a:solidFill>
                  <a:srgbClr val="003299"/>
                </a:solidFill>
                <a:latin typeface="Georgia"/>
                <a:cs typeface="Georgia"/>
                <a:hlinkClick r:id="" action="ppaction://noaction"/>
              </a:rPr>
              <a:t>to</a:t>
            </a:r>
            <a:r>
              <a:rPr sz="614" kern="0" spc="-3" dirty="0">
                <a:solidFill>
                  <a:srgbClr val="003299"/>
                </a:solidFill>
                <a:latin typeface="Georgia"/>
                <a:cs typeface="Georgia"/>
                <a:hlinkClick r:id="" action="ppaction://noaction"/>
              </a:rPr>
              <a:t> </a:t>
            </a:r>
            <a:r>
              <a:rPr sz="614" kern="0" dirty="0">
                <a:solidFill>
                  <a:srgbClr val="003299"/>
                </a:solidFill>
                <a:latin typeface="Georgia"/>
                <a:cs typeface="Georgia"/>
                <a:hlinkClick r:id="" action="ppaction://noaction"/>
              </a:rPr>
              <a:t>Table</a:t>
            </a:r>
            <a:r>
              <a:rPr sz="614" kern="0" spc="-3" dirty="0">
                <a:solidFill>
                  <a:srgbClr val="003299"/>
                </a:solidFill>
                <a:latin typeface="Georgia"/>
                <a:cs typeface="Georgia"/>
                <a:hlinkClick r:id="" action="ppaction://noaction"/>
              </a:rPr>
              <a:t> </a:t>
            </a:r>
            <a:r>
              <a:rPr sz="614" kern="0" dirty="0">
                <a:solidFill>
                  <a:srgbClr val="003299"/>
                </a:solidFill>
                <a:latin typeface="Georgia"/>
                <a:cs typeface="Georgia"/>
                <a:hlinkClick r:id="" action="ppaction://noaction"/>
              </a:rPr>
              <a:t>of</a:t>
            </a:r>
            <a:r>
              <a:rPr sz="614" kern="0" spc="-3" dirty="0">
                <a:solidFill>
                  <a:srgbClr val="003299"/>
                </a:solidFill>
                <a:latin typeface="Georgia"/>
                <a:cs typeface="Georgia"/>
                <a:hlinkClick r:id="" action="ppaction://noaction"/>
              </a:rPr>
              <a:t> </a:t>
            </a:r>
            <a:r>
              <a:rPr sz="614" kern="0" spc="-7" dirty="0">
                <a:solidFill>
                  <a:srgbClr val="003299"/>
                </a:solidFill>
                <a:latin typeface="Georgia"/>
                <a:cs typeface="Georgia"/>
                <a:hlinkClick r:id="" action="ppaction://noaction"/>
              </a:rPr>
              <a:t>Contents</a:t>
            </a:r>
            <a:endParaRPr sz="614" kern="0">
              <a:solidFill>
                <a:sysClr val="windowText" lastClr="000000"/>
              </a:solidFill>
              <a:latin typeface="Georgia"/>
              <a:cs typeface="Georgi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545773" y="368673"/>
            <a:ext cx="4052455" cy="0"/>
          </a:xfrm>
          <a:custGeom>
            <a:avLst/>
            <a:gdLst/>
            <a:ahLst/>
            <a:cxnLst/>
            <a:rect l="l" t="t" r="r" b="b"/>
            <a:pathLst>
              <a:path w="5943600">
                <a:moveTo>
                  <a:pt x="5943600" y="0"/>
                </a:moveTo>
                <a:lnTo>
                  <a:pt x="0" y="0"/>
                </a:lnTo>
              </a:path>
            </a:pathLst>
          </a:custGeom>
          <a:ln w="36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eaLnBrk="1" fontAlgn="auto" hangingPunct="1">
              <a:spcBef>
                <a:spcPts val="0"/>
              </a:spcBef>
              <a:spcAft>
                <a:spcPts val="0"/>
              </a:spcAft>
            </a:pPr>
            <a:endParaRPr sz="1227" kern="0">
              <a:solidFill>
                <a:sysClr val="windowText" lastClr="000000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545773" y="6362918"/>
            <a:ext cx="4052455" cy="0"/>
          </a:xfrm>
          <a:custGeom>
            <a:avLst/>
            <a:gdLst/>
            <a:ahLst/>
            <a:cxnLst/>
            <a:rect l="l" t="t" r="r" b="b"/>
            <a:pathLst>
              <a:path w="5943600">
                <a:moveTo>
                  <a:pt x="0" y="0"/>
                </a:moveTo>
                <a:lnTo>
                  <a:pt x="5943600" y="0"/>
                </a:lnTo>
              </a:path>
            </a:pathLst>
          </a:custGeom>
          <a:ln w="36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eaLnBrk="1" fontAlgn="auto" hangingPunct="1">
              <a:spcBef>
                <a:spcPts val="0"/>
              </a:spcBef>
              <a:spcAft>
                <a:spcPts val="0"/>
              </a:spcAft>
            </a:pPr>
            <a:endParaRPr sz="1227" kern="0">
              <a:solidFill>
                <a:sysClr val="windowText" lastClr="000000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545773" y="6079908"/>
            <a:ext cx="4052455" cy="0"/>
          </a:xfrm>
          <a:custGeom>
            <a:avLst/>
            <a:gdLst/>
            <a:ahLst/>
            <a:cxnLst/>
            <a:rect l="l" t="t" r="r" b="b"/>
            <a:pathLst>
              <a:path w="5943600">
                <a:moveTo>
                  <a:pt x="0" y="0"/>
                </a:moveTo>
                <a:lnTo>
                  <a:pt x="5943600" y="0"/>
                </a:lnTo>
              </a:path>
            </a:pathLst>
          </a:custGeom>
          <a:ln w="3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eaLnBrk="1" fontAlgn="auto" hangingPunct="1">
              <a:spcBef>
                <a:spcPts val="0"/>
              </a:spcBef>
              <a:spcAft>
                <a:spcPts val="0"/>
              </a:spcAft>
            </a:pPr>
            <a:endParaRPr sz="1227" kern="0">
              <a:solidFill>
                <a:sysClr val="windowText" lastClr="000000"/>
              </a:solidFill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37114" y="6074962"/>
            <a:ext cx="2043545" cy="285597"/>
          </a:xfrm>
          <a:prstGeom prst="rect">
            <a:avLst/>
          </a:prstGeom>
        </p:spPr>
        <p:txBody>
          <a:bodyPr vert="horz" wrap="square" lIns="0" tIns="2165" rIns="0" bIns="0" rtlCol="0">
            <a:spAutoFit/>
          </a:bodyPr>
          <a:lstStyle/>
          <a:p>
            <a:pPr marL="8659" defTabSz="623438" eaLnBrk="1" fontAlgn="auto" hangingPunct="1">
              <a:spcBef>
                <a:spcPts val="17"/>
              </a:spcBef>
              <a:spcAft>
                <a:spcPts val="0"/>
              </a:spcAft>
            </a:pPr>
            <a:r>
              <a:rPr sz="614" kern="0" dirty="0">
                <a:solidFill>
                  <a:sysClr val="windowText" lastClr="000000"/>
                </a:solidFill>
                <a:latin typeface="Georgia"/>
                <a:cs typeface="Georgia"/>
              </a:rPr>
              <a:t>Chapter</a:t>
            </a:r>
            <a:r>
              <a:rPr sz="614" kern="0" spc="-10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614" kern="0" dirty="0">
                <a:solidFill>
                  <a:sysClr val="windowText" lastClr="000000"/>
                </a:solidFill>
                <a:latin typeface="Georgia"/>
                <a:cs typeface="Georgia"/>
              </a:rPr>
              <a:t>4.</a:t>
            </a:r>
            <a:r>
              <a:rPr sz="614" kern="0" spc="-10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614" kern="0" dirty="0">
                <a:solidFill>
                  <a:sysClr val="windowText" lastClr="000000"/>
                </a:solidFill>
                <a:latin typeface="Georgia"/>
                <a:cs typeface="Georgia"/>
              </a:rPr>
              <a:t>Baking</a:t>
            </a:r>
            <a:r>
              <a:rPr sz="614" kern="0" spc="-10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614" kern="0" dirty="0">
                <a:solidFill>
                  <a:sysClr val="windowText" lastClr="000000"/>
                </a:solidFill>
                <a:latin typeface="Georgia"/>
                <a:cs typeface="Georgia"/>
              </a:rPr>
              <a:t>with</a:t>
            </a:r>
            <a:r>
              <a:rPr sz="614" kern="0" spc="-7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614" kern="0" dirty="0">
                <a:solidFill>
                  <a:sysClr val="windowText" lastClr="000000"/>
                </a:solidFill>
                <a:latin typeface="Georgia"/>
                <a:cs typeface="Georgia"/>
              </a:rPr>
              <a:t>OO</a:t>
            </a:r>
            <a:r>
              <a:rPr sz="614" kern="0" spc="-10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614" kern="0" spc="-7" dirty="0">
                <a:solidFill>
                  <a:sysClr val="windowText" lastClr="000000"/>
                </a:solidFill>
                <a:latin typeface="Georgia"/>
                <a:cs typeface="Georgia"/>
              </a:rPr>
              <a:t>Goodness</a:t>
            </a:r>
            <a:endParaRPr sz="614" kern="0">
              <a:solidFill>
                <a:sysClr val="windowText" lastClr="000000"/>
              </a:solidFill>
              <a:latin typeface="Georgia"/>
              <a:cs typeface="Georgia"/>
            </a:endParaRPr>
          </a:p>
          <a:p>
            <a:pPr marL="8659" marR="3464" defTabSz="623438" eaLnBrk="1" fontAlgn="auto" hangingPunct="1">
              <a:spcBef>
                <a:spcPts val="10"/>
              </a:spcBef>
              <a:spcAft>
                <a:spcPts val="0"/>
              </a:spcAft>
            </a:pP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Head</a:t>
            </a:r>
            <a:r>
              <a:rPr sz="409" kern="0" spc="-17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spc="-7" dirty="0">
                <a:solidFill>
                  <a:sysClr val="windowText" lastClr="000000"/>
                </a:solidFill>
                <a:latin typeface="Georgia"/>
                <a:cs typeface="Georgia"/>
              </a:rPr>
              <a:t>First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Design</a:t>
            </a:r>
            <a:r>
              <a:rPr sz="409" kern="0" spc="-7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Patterns</a:t>
            </a:r>
            <a:r>
              <a:rPr sz="409" kern="0" spc="-7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By</a:t>
            </a:r>
            <a:r>
              <a:rPr sz="409" kern="0" spc="-10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spc="-7" dirty="0">
                <a:solidFill>
                  <a:sysClr val="windowText" lastClr="000000"/>
                </a:solidFill>
                <a:latin typeface="Georgia"/>
                <a:cs typeface="Georgia"/>
              </a:rPr>
              <a:t>Eric Freeman, Elisabeth Freeman,</a:t>
            </a:r>
            <a:r>
              <a:rPr sz="409" kern="0" spc="-10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Bert</a:t>
            </a:r>
            <a:r>
              <a:rPr sz="409" kern="0" spc="-7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Bates,</a:t>
            </a:r>
            <a:r>
              <a:rPr sz="409" kern="0" spc="-7" dirty="0">
                <a:solidFill>
                  <a:sysClr val="windowText" lastClr="000000"/>
                </a:solidFill>
                <a:latin typeface="Georgia"/>
                <a:cs typeface="Georgia"/>
              </a:rPr>
              <a:t> Kathy Sierra</a:t>
            </a:r>
            <a:r>
              <a:rPr sz="409" kern="0" spc="341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ISBN: 0596007124 Publisher: </a:t>
            </a:r>
            <a:r>
              <a:rPr sz="409" kern="0" spc="-7" dirty="0">
                <a:solidFill>
                  <a:sysClr val="windowText" lastClr="000000"/>
                </a:solidFill>
                <a:latin typeface="Georgia"/>
                <a:cs typeface="Georgia"/>
              </a:rPr>
              <a:t>O'Reilly</a:t>
            </a:r>
            <a:endParaRPr sz="409" kern="0">
              <a:solidFill>
                <a:sysClr val="windowText" lastClr="000000"/>
              </a:solidFill>
              <a:latin typeface="Georgia"/>
              <a:cs typeface="Georgia"/>
            </a:endParaRPr>
          </a:p>
          <a:p>
            <a:pPr marL="8659" defTabSz="62343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Print Publication Date:</a:t>
            </a:r>
            <a:r>
              <a:rPr sz="409" kern="0" spc="-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spc="-7" dirty="0">
                <a:solidFill>
                  <a:sysClr val="windowText" lastClr="000000"/>
                </a:solidFill>
                <a:latin typeface="Georgia"/>
                <a:cs typeface="Georgia"/>
              </a:rPr>
              <a:t>2004/10/25</a:t>
            </a:r>
            <a:endParaRPr sz="409" kern="0">
              <a:solidFill>
                <a:sysClr val="windowText" lastClr="000000"/>
              </a:solidFill>
              <a:latin typeface="Georgia"/>
              <a:cs typeface="Georg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279720" y="6167652"/>
            <a:ext cx="1327439" cy="67338"/>
          </a:xfrm>
          <a:prstGeom prst="rect">
            <a:avLst/>
          </a:prstGeom>
        </p:spPr>
        <p:txBody>
          <a:bodyPr vert="horz" wrap="square" lIns="0" tIns="4330" rIns="0" bIns="0" rtlCol="0">
            <a:spAutoFit/>
          </a:bodyPr>
          <a:lstStyle/>
          <a:p>
            <a:pPr marL="8659" defTabSz="623438" eaLnBrk="1" fontAlgn="auto" hangingPunct="1">
              <a:spcBef>
                <a:spcPts val="34"/>
              </a:spcBef>
              <a:spcAft>
                <a:spcPts val="0"/>
              </a:spcAft>
            </a:pP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Prepared</a:t>
            </a:r>
            <a:r>
              <a:rPr sz="409" kern="0" spc="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for Ann</a:t>
            </a:r>
            <a:r>
              <a:rPr sz="409" kern="0" spc="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spc="-7" dirty="0">
                <a:solidFill>
                  <a:sysClr val="windowText" lastClr="000000"/>
                </a:solidFill>
                <a:latin typeface="Georgia"/>
                <a:cs typeface="Georgia"/>
              </a:rPr>
              <a:t>Cherkis,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 Safari ID:</a:t>
            </a:r>
            <a:r>
              <a:rPr sz="409" kern="0" spc="7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spc="-7" dirty="0">
                <a:solidFill>
                  <a:sysClr val="windowText" lastClr="000000"/>
                </a:solidFill>
                <a:latin typeface="Georgia"/>
                <a:cs typeface="Georgia"/>
                <a:hlinkClick r:id="rId3"/>
              </a:rPr>
              <a:t>maottw@gmail.com</a:t>
            </a:r>
            <a:endParaRPr sz="409" kern="0">
              <a:solidFill>
                <a:sysClr val="windowText" lastClr="000000"/>
              </a:solidFill>
              <a:latin typeface="Georgia"/>
              <a:cs typeface="Georgia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dt" sz="half" idx="6"/>
          </p:nvPr>
        </p:nvSpPr>
        <p:spPr>
          <a:xfrm>
            <a:off x="5632307" y="4290234"/>
            <a:ext cx="1802109" cy="67338"/>
          </a:xfrm>
          <a:prstGeom prst="rect">
            <a:avLst/>
          </a:prstGeom>
        </p:spPr>
        <p:txBody>
          <a:bodyPr vert="horz" wrap="square" lIns="0" tIns="4330" rIns="0" bIns="0" rtlCol="0">
            <a:spAutoFit/>
          </a:bodyPr>
          <a:lstStyle/>
          <a:p>
            <a:pPr marL="8659" defTabSz="623438" eaLnBrk="1" fontAlgn="auto" hangingPunct="1">
              <a:spcBef>
                <a:spcPts val="34"/>
              </a:spcBef>
              <a:spcAft>
                <a:spcPts val="0"/>
              </a:spcAft>
            </a:pPr>
            <a:r>
              <a:rPr kern="0" dirty="0">
                <a:solidFill>
                  <a:prstClr val="black"/>
                </a:solidFill>
              </a:rPr>
              <a:t>User</a:t>
            </a:r>
            <a:r>
              <a:rPr kern="0" spc="-3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number: 1673621 </a:t>
            </a:r>
            <a:r>
              <a:rPr kern="0" spc="-7" dirty="0">
                <a:solidFill>
                  <a:prstClr val="black"/>
                </a:solidFill>
              </a:rPr>
              <a:t>Copyright</a:t>
            </a:r>
            <a:r>
              <a:rPr kern="0" spc="-3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2008, Safari</a:t>
            </a:r>
            <a:r>
              <a:rPr kern="0" spc="-3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Books Online, </a:t>
            </a:r>
            <a:r>
              <a:rPr kern="0" spc="-14" dirty="0">
                <a:solidFill>
                  <a:prstClr val="black"/>
                </a:solidFill>
              </a:rPr>
              <a:t>LLC.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xfrm>
            <a:off x="2645607" y="4334416"/>
            <a:ext cx="4786440" cy="67338"/>
          </a:xfrm>
          <a:prstGeom prst="rect">
            <a:avLst/>
          </a:prstGeom>
        </p:spPr>
        <p:txBody>
          <a:bodyPr vert="horz" wrap="square" lIns="0" tIns="4330" rIns="0" bIns="0" rtlCol="0">
            <a:spAutoFit/>
          </a:bodyPr>
          <a:lstStyle/>
          <a:p>
            <a:pPr marL="8659" defTabSz="623438" eaLnBrk="1" fontAlgn="auto" hangingPunct="1">
              <a:spcBef>
                <a:spcPts val="34"/>
              </a:spcBef>
              <a:spcAft>
                <a:spcPts val="0"/>
              </a:spcAft>
            </a:pPr>
            <a:r>
              <a:rPr kern="0" dirty="0">
                <a:solidFill>
                  <a:prstClr val="black"/>
                </a:solidFill>
              </a:rPr>
              <a:t>This PDF</a:t>
            </a:r>
            <a:r>
              <a:rPr kern="0" spc="7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is</a:t>
            </a:r>
            <a:r>
              <a:rPr kern="0" spc="10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exclusively</a:t>
            </a:r>
            <a:r>
              <a:rPr kern="0" spc="7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for</a:t>
            </a:r>
            <a:r>
              <a:rPr kern="0" spc="7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your</a:t>
            </a:r>
            <a:r>
              <a:rPr kern="0" spc="10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use</a:t>
            </a:r>
            <a:r>
              <a:rPr kern="0" spc="7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in</a:t>
            </a:r>
            <a:r>
              <a:rPr kern="0" spc="10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accordance</a:t>
            </a:r>
            <a:r>
              <a:rPr kern="0" spc="7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with</a:t>
            </a:r>
            <a:r>
              <a:rPr kern="0" spc="7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the</a:t>
            </a:r>
            <a:r>
              <a:rPr kern="0" spc="10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Safari</a:t>
            </a:r>
            <a:r>
              <a:rPr kern="0" spc="7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Terms</a:t>
            </a:r>
            <a:r>
              <a:rPr kern="0" spc="7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of</a:t>
            </a:r>
            <a:r>
              <a:rPr kern="0" spc="10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Service.</a:t>
            </a:r>
            <a:r>
              <a:rPr kern="0" spc="7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No</a:t>
            </a:r>
            <a:r>
              <a:rPr kern="0" spc="10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part</a:t>
            </a:r>
            <a:r>
              <a:rPr kern="0" spc="7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of</a:t>
            </a:r>
            <a:r>
              <a:rPr kern="0" spc="7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it</a:t>
            </a:r>
            <a:r>
              <a:rPr kern="0" spc="10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may</a:t>
            </a:r>
            <a:r>
              <a:rPr kern="0" spc="7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be</a:t>
            </a:r>
            <a:r>
              <a:rPr kern="0" spc="7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reproduced</a:t>
            </a:r>
            <a:r>
              <a:rPr kern="0" spc="10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or</a:t>
            </a:r>
            <a:r>
              <a:rPr kern="0" spc="7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transmitted</a:t>
            </a:r>
            <a:r>
              <a:rPr kern="0" spc="10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in</a:t>
            </a:r>
            <a:r>
              <a:rPr kern="0" spc="7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any</a:t>
            </a:r>
            <a:r>
              <a:rPr kern="0" spc="7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form</a:t>
            </a:r>
            <a:r>
              <a:rPr kern="0" spc="10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by</a:t>
            </a:r>
            <a:r>
              <a:rPr kern="0" spc="7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any</a:t>
            </a:r>
            <a:r>
              <a:rPr kern="0" spc="7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means</a:t>
            </a:r>
            <a:r>
              <a:rPr kern="0" spc="10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without</a:t>
            </a:r>
            <a:r>
              <a:rPr kern="0" spc="7" dirty="0">
                <a:solidFill>
                  <a:prstClr val="black"/>
                </a:solidFill>
              </a:rPr>
              <a:t> </a:t>
            </a:r>
            <a:r>
              <a:rPr kern="0" dirty="0">
                <a:solidFill>
                  <a:prstClr val="black"/>
                </a:solidFill>
              </a:rPr>
              <a:t>the</a:t>
            </a:r>
            <a:r>
              <a:rPr kern="0" spc="10" dirty="0">
                <a:solidFill>
                  <a:prstClr val="black"/>
                </a:solidFill>
              </a:rPr>
              <a:t> </a:t>
            </a:r>
            <a:r>
              <a:rPr kern="0" spc="-7" dirty="0">
                <a:solidFill>
                  <a:prstClr val="black"/>
                </a:solidFill>
              </a:rPr>
              <a:t>prior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537114" y="6419488"/>
            <a:ext cx="4068907" cy="130304"/>
          </a:xfrm>
          <a:prstGeom prst="rect">
            <a:avLst/>
          </a:prstGeom>
        </p:spPr>
        <p:txBody>
          <a:bodyPr vert="horz" wrap="square" lIns="0" tIns="4330" rIns="0" bIns="0" rtlCol="0">
            <a:spAutoFit/>
          </a:bodyPr>
          <a:lstStyle/>
          <a:p>
            <a:pPr marL="8659" marR="3464" defTabSz="623438" eaLnBrk="1" fontAlgn="auto" hangingPunct="1">
              <a:spcBef>
                <a:spcPts val="34"/>
              </a:spcBef>
              <a:spcAft>
                <a:spcPts val="0"/>
              </a:spcAft>
            </a:pP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written</a:t>
            </a:r>
            <a:r>
              <a:rPr sz="409" kern="0" spc="-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spc="-7" dirty="0">
                <a:solidFill>
                  <a:sysClr val="windowText" lastClr="000000"/>
                </a:solidFill>
                <a:latin typeface="Georgia"/>
                <a:cs typeface="Georgia"/>
              </a:rPr>
              <a:t>permission</a:t>
            </a:r>
            <a:r>
              <a:rPr sz="409" kern="0" spc="-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for</a:t>
            </a:r>
            <a:r>
              <a:rPr sz="409" kern="0" spc="-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reprints and </a:t>
            </a:r>
            <a:r>
              <a:rPr sz="409" kern="0" spc="-7" dirty="0">
                <a:solidFill>
                  <a:sysClr val="windowText" lastClr="000000"/>
                </a:solidFill>
                <a:latin typeface="Georgia"/>
                <a:cs typeface="Georgia"/>
              </a:rPr>
              <a:t>excerpts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 from</a:t>
            </a:r>
            <a:r>
              <a:rPr sz="409" kern="0" spc="-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the</a:t>
            </a:r>
            <a:r>
              <a:rPr sz="409" kern="0" spc="-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spc="-7" dirty="0">
                <a:solidFill>
                  <a:sysClr val="windowText" lastClr="000000"/>
                </a:solidFill>
                <a:latin typeface="Georgia"/>
                <a:cs typeface="Georgia"/>
              </a:rPr>
              <a:t>publisher.</a:t>
            </a:r>
            <a:r>
              <a:rPr sz="409" kern="0" spc="-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Redistribution or other</a:t>
            </a:r>
            <a:r>
              <a:rPr sz="409" kern="0" spc="-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use</a:t>
            </a:r>
            <a:r>
              <a:rPr sz="409" kern="0" spc="-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that</a:t>
            </a:r>
            <a:r>
              <a:rPr sz="409" kern="0" spc="-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violates the</a:t>
            </a:r>
            <a:r>
              <a:rPr sz="409" kern="0" spc="-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fair use</a:t>
            </a:r>
            <a:r>
              <a:rPr sz="409" kern="0" spc="-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spc="-7" dirty="0">
                <a:solidFill>
                  <a:sysClr val="windowText" lastClr="000000"/>
                </a:solidFill>
                <a:latin typeface="Georgia"/>
                <a:cs typeface="Georgia"/>
              </a:rPr>
              <a:t>priviledge</a:t>
            </a:r>
            <a:r>
              <a:rPr sz="409" kern="0" spc="-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under</a:t>
            </a:r>
            <a:r>
              <a:rPr sz="409" kern="0" spc="-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U.S.</a:t>
            </a:r>
            <a:r>
              <a:rPr sz="409" kern="0" spc="-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spc="-7" dirty="0">
                <a:solidFill>
                  <a:sysClr val="windowText" lastClr="000000"/>
                </a:solidFill>
                <a:latin typeface="Georgia"/>
                <a:cs typeface="Georgia"/>
              </a:rPr>
              <a:t>copyright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 laws</a:t>
            </a:r>
            <a:r>
              <a:rPr sz="409" kern="0" spc="-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(see</a:t>
            </a:r>
            <a:r>
              <a:rPr sz="409" kern="0" spc="-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17 USC107)</a:t>
            </a:r>
            <a:r>
              <a:rPr sz="409" kern="0" spc="-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or </a:t>
            </a:r>
            <a:r>
              <a:rPr sz="409" kern="0" spc="-14" dirty="0">
                <a:solidFill>
                  <a:sysClr val="windowText" lastClr="000000"/>
                </a:solidFill>
                <a:latin typeface="Georgia"/>
                <a:cs typeface="Georgia"/>
              </a:rPr>
              <a:t>that</a:t>
            </a:r>
            <a:r>
              <a:rPr sz="409" kern="0" spc="341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spc="-7" dirty="0">
                <a:solidFill>
                  <a:sysClr val="windowText" lastClr="000000"/>
                </a:solidFill>
                <a:latin typeface="Georgia"/>
                <a:cs typeface="Georgia"/>
              </a:rPr>
              <a:t>otherwise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 violates</a:t>
            </a:r>
            <a:r>
              <a:rPr sz="409" kern="0" spc="7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the</a:t>
            </a:r>
            <a:r>
              <a:rPr sz="409" kern="0" spc="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Safari</a:t>
            </a:r>
            <a:r>
              <a:rPr sz="409" kern="0" spc="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Terms</a:t>
            </a:r>
            <a:r>
              <a:rPr sz="409" kern="0" spc="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of</a:t>
            </a:r>
            <a:r>
              <a:rPr sz="409" kern="0" spc="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Service</a:t>
            </a:r>
            <a:r>
              <a:rPr sz="409" kern="0" spc="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dirty="0">
                <a:solidFill>
                  <a:sysClr val="windowText" lastClr="000000"/>
                </a:solidFill>
                <a:latin typeface="Georgia"/>
                <a:cs typeface="Georgia"/>
              </a:rPr>
              <a:t>is</a:t>
            </a:r>
            <a:r>
              <a:rPr sz="409" kern="0" spc="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spc="-7" dirty="0">
                <a:solidFill>
                  <a:sysClr val="windowText" lastClr="000000"/>
                </a:solidFill>
                <a:latin typeface="Georgia"/>
                <a:cs typeface="Georgia"/>
              </a:rPr>
              <a:t>strictly</a:t>
            </a:r>
            <a:r>
              <a:rPr sz="409" kern="0" spc="3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409" kern="0" spc="-7" dirty="0">
                <a:solidFill>
                  <a:sysClr val="windowText" lastClr="000000"/>
                </a:solidFill>
                <a:latin typeface="Georgia"/>
                <a:cs typeface="Georgia"/>
              </a:rPr>
              <a:t>prohibited.</a:t>
            </a:r>
            <a:endParaRPr sz="409" kern="0">
              <a:solidFill>
                <a:sysClr val="windowText" lastClr="000000"/>
              </a:solidFill>
              <a:latin typeface="Georgia"/>
              <a:cs typeface="Georg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199659" y="6710339"/>
            <a:ext cx="744249" cy="105402"/>
          </a:xfrm>
          <a:prstGeom prst="rect">
            <a:avLst/>
          </a:prstGeom>
        </p:spPr>
        <p:txBody>
          <a:bodyPr vert="horz" wrap="square" lIns="0" tIns="433" rIns="0" bIns="0" rtlCol="0">
            <a:spAutoFit/>
          </a:bodyPr>
          <a:lstStyle/>
          <a:p>
            <a:pPr marL="8659" defTabSz="623438" eaLnBrk="1" fontAlgn="auto" hangingPunct="1">
              <a:spcBef>
                <a:spcPts val="3"/>
              </a:spcBef>
              <a:spcAft>
                <a:spcPts val="0"/>
              </a:spcAft>
            </a:pPr>
            <a:r>
              <a:rPr sz="682" kern="0" dirty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www.it-</a:t>
            </a:r>
            <a:r>
              <a:rPr sz="682" kern="0" spc="-7" dirty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ebooks.info</a:t>
            </a:r>
            <a:endParaRPr sz="68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Don’t Repeat Yourself!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0386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We’re cutting and pasting code again</a:t>
            </a:r>
          </a:p>
          <a:p>
            <a:pPr lvl="1" eaLnBrk="1" hangingPunct="1"/>
            <a:r>
              <a:rPr lang="en-US" altLang="en-US" sz="2400" dirty="0"/>
              <a:t>Stop it!</a:t>
            </a:r>
          </a:p>
          <a:p>
            <a:pPr eaLnBrk="1" hangingPunct="1"/>
            <a:r>
              <a:rPr lang="en-US" altLang="en-US" sz="2800" dirty="0"/>
              <a:t>Create different </a:t>
            </a:r>
            <a:r>
              <a:rPr lang="en-US" altLang="en-US" sz="2800" i="1" dirty="0"/>
              <a:t>types</a:t>
            </a:r>
            <a:r>
              <a:rPr lang="en-US" altLang="en-US" sz="2800" dirty="0"/>
              <a:t> of factories instead</a:t>
            </a:r>
          </a:p>
          <a:p>
            <a:pPr lvl="1" eaLnBrk="1" hangingPunct="1"/>
            <a:r>
              <a:rPr lang="en-US" altLang="en-US" sz="2400" dirty="0"/>
              <a:t>One for each style</a:t>
            </a:r>
          </a:p>
          <a:p>
            <a:pPr lvl="1" eaLnBrk="1" hangingPunct="1"/>
            <a:r>
              <a:rPr lang="en-US" altLang="en-US" sz="2400" dirty="0"/>
              <a:t>But they of course implement a common interface</a:t>
            </a:r>
          </a:p>
          <a:p>
            <a:pPr eaLnBrk="1" hangingPunct="1"/>
            <a:r>
              <a:rPr lang="en-US" altLang="en-US" sz="2800" dirty="0"/>
              <a:t>Where should the factories reside?</a:t>
            </a:r>
          </a:p>
          <a:p>
            <a:pPr lvl="1" eaLnBrk="1" hangingPunct="1"/>
            <a:r>
              <a:rPr lang="en-US" altLang="en-US" sz="2400" dirty="0"/>
              <a:t>That is, how shall they be called </a:t>
            </a:r>
            <a:r>
              <a:rPr lang="en-US" altLang="en-US" sz="2400" i="1" dirty="0" err="1"/>
              <a:t>polymorphically</a:t>
            </a:r>
            <a:r>
              <a:rPr lang="en-US" altLang="en-US" sz="2400" dirty="0"/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Polymorphic Factory</a:t>
            </a:r>
          </a:p>
        </p:txBody>
      </p:sp>
      <p:graphicFrame>
        <p:nvGraphicFramePr>
          <p:cNvPr id="38915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752600" y="2057400"/>
          <a:ext cx="5562600" cy="270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101289" imgH="1509575" progId="Visio.Drawing.11">
                  <p:embed/>
                </p:oleObj>
              </mc:Choice>
              <mc:Fallback>
                <p:oleObj name="Visio" r:id="rId2" imgW="3101289" imgH="1509575" progId="Visio.Drawing.11">
                  <p:embed/>
                  <p:pic>
                    <p:nvPicPr>
                      <p:cNvPr id="3891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057400"/>
                        <a:ext cx="5562600" cy="2706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6" name="Text Box 7"/>
          <p:cNvSpPr txBox="1">
            <a:spLocks noChangeArrowheads="1"/>
          </p:cNvSpPr>
          <p:nvPr/>
        </p:nvSpPr>
        <p:spPr bwMode="auto">
          <a:xfrm>
            <a:off x="1828800" y="5195888"/>
            <a:ext cx="6324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/>
              <a:t>The correct createPizza( ) is called by polymorphism.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Principle: RAII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>
                <a:solidFill>
                  <a:srgbClr val="FF0000"/>
                </a:solidFill>
              </a:rPr>
              <a:t>R</a:t>
            </a:r>
            <a:r>
              <a:rPr lang="en-US" altLang="en-US" sz="2800"/>
              <a:t>esource </a:t>
            </a:r>
            <a:r>
              <a:rPr lang="en-US" altLang="en-US" sz="2800">
                <a:solidFill>
                  <a:srgbClr val="FF0000"/>
                </a:solidFill>
              </a:rPr>
              <a:t>A</a:t>
            </a:r>
            <a:r>
              <a:rPr lang="en-US" altLang="en-US" sz="2800"/>
              <a:t>cquisition </a:t>
            </a:r>
            <a:r>
              <a:rPr lang="en-US" altLang="en-US" sz="2800">
                <a:solidFill>
                  <a:srgbClr val="FF0000"/>
                </a:solidFill>
              </a:rPr>
              <a:t>I</a:t>
            </a:r>
            <a:r>
              <a:rPr lang="en-US" altLang="en-US" sz="2800"/>
              <a:t>s </a:t>
            </a:r>
            <a:r>
              <a:rPr lang="en-US" altLang="en-US" sz="2800">
                <a:solidFill>
                  <a:srgbClr val="FF0000"/>
                </a:solidFill>
              </a:rPr>
              <a:t>I</a:t>
            </a:r>
            <a:r>
              <a:rPr lang="en-US" altLang="en-US" sz="2800"/>
              <a:t>nitialization</a:t>
            </a:r>
          </a:p>
          <a:p>
            <a:r>
              <a:rPr lang="en-US" altLang="en-US" sz="2800"/>
              <a:t>Whenever a resource is acquired, make sure it is initialized at the same time</a:t>
            </a:r>
          </a:p>
          <a:p>
            <a:pPr lvl="1"/>
            <a:r>
              <a:rPr lang="en-US" altLang="en-US" sz="2400" i="1"/>
              <a:t>(part 2 of RAII: object destruction includes appropriate cleanup)</a:t>
            </a:r>
          </a:p>
          <a:p>
            <a:r>
              <a:rPr lang="en-US" altLang="en-US" sz="2800"/>
              <a:t>For object acquisition (creation):</a:t>
            </a:r>
          </a:p>
          <a:p>
            <a:pPr lvl="1"/>
            <a:r>
              <a:rPr lang="en-US" altLang="en-US" sz="2400"/>
              <a:t>Constructors work well to ensure RAII</a:t>
            </a:r>
          </a:p>
          <a:p>
            <a:pPr lvl="1"/>
            <a:r>
              <a:rPr lang="en-US" altLang="en-US" sz="2400"/>
              <a:t>But there are limitations: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5E6C4-C124-9BE2-546E-81B260084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D49B0-0638-6A4B-B1EA-419C74497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 125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7E696-343D-CBD1-B76D-003DCE2049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31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Using the Factory Method</a:t>
            </a:r>
          </a:p>
        </p:txBody>
      </p:sp>
      <p:sp>
        <p:nvSpPr>
          <p:cNvPr id="39939" name="Rectangle 5"/>
          <p:cNvSpPr>
            <a:spLocks noChangeArrowheads="1"/>
          </p:cNvSpPr>
          <p:nvPr/>
        </p:nvSpPr>
        <p:spPr bwMode="auto">
          <a:xfrm>
            <a:off x="457200" y="2209800"/>
            <a:ext cx="838200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public abstract class PizzaStore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protected abstract Pizza createPizza(String type);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public Pizza orderPizza(String type)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Pizza pizza = createPizza(type);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pizza.prepare();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pizza.bake();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pizza.cut();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pizza.box();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return pizza;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37B5F7-CC36-4A9C-AD23-EEF09D1269A6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But Not Much Change Here</a:t>
            </a:r>
          </a:p>
        </p:txBody>
      </p:sp>
      <p:sp>
        <p:nvSpPr>
          <p:cNvPr id="40963" name="Rectangle 4"/>
          <p:cNvSpPr>
            <a:spLocks noChangeArrowheads="1"/>
          </p:cNvSpPr>
          <p:nvPr/>
        </p:nvSpPr>
        <p:spPr bwMode="auto">
          <a:xfrm>
            <a:off x="533400" y="1778000"/>
            <a:ext cx="8001000" cy="366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public class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NYPizzaStore</a:t>
            </a:r>
            <a:r>
              <a:rPr lang="en-US" altLang="en-US" sz="1800" b="1" dirty="0">
                <a:latin typeface="Courier New" panose="02070309020205020404" pitchFamily="49" charset="0"/>
              </a:rPr>
              <a:t> extends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PizzaStore</a:t>
            </a:r>
            <a:r>
              <a:rPr lang="en-US" altLang="en-US" sz="1800" b="1" dirty="0">
                <a:latin typeface="Courier New" panose="02070309020205020404" pitchFamily="49" charset="0"/>
              </a:rPr>
              <a:t>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Pizza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createPizza</a:t>
            </a:r>
            <a:r>
              <a:rPr lang="en-US" altLang="en-US" sz="1800" b="1" dirty="0">
                <a:latin typeface="Courier New" panose="02070309020205020404" pitchFamily="49" charset="0"/>
              </a:rPr>
              <a:t>(String item)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	if (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item.equals</a:t>
            </a:r>
            <a:r>
              <a:rPr lang="en-US" altLang="en-US" sz="1800" b="1" dirty="0">
                <a:latin typeface="Courier New" panose="02070309020205020404" pitchFamily="49" charset="0"/>
              </a:rPr>
              <a:t>("cheese"))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		return new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NYStyleCheesePizza</a:t>
            </a:r>
            <a:r>
              <a:rPr lang="en-US" altLang="en-US" sz="1800" b="1" dirty="0">
                <a:latin typeface="Courier New" panose="020703090202050204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	} else if (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item.equals</a:t>
            </a:r>
            <a:r>
              <a:rPr lang="en-US" altLang="en-US" sz="1800" b="1" dirty="0">
                <a:latin typeface="Courier New" panose="02070309020205020404" pitchFamily="49" charset="0"/>
              </a:rPr>
              <a:t>("veggie"))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		return new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NYStyleVeggiePizza</a:t>
            </a:r>
            <a:r>
              <a:rPr lang="en-US" altLang="en-US" sz="1800" b="1" dirty="0">
                <a:latin typeface="Courier New" panose="020703090202050204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	} else if (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item.equals</a:t>
            </a:r>
            <a:r>
              <a:rPr lang="en-US" altLang="en-US" sz="1800" b="1" dirty="0">
                <a:latin typeface="Courier New" panose="02070309020205020404" pitchFamily="49" charset="0"/>
              </a:rPr>
              <a:t>("clam"))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		return new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NYStyleClamPizza</a:t>
            </a:r>
            <a:r>
              <a:rPr lang="en-US" altLang="en-US" sz="1800" b="1" dirty="0">
                <a:latin typeface="Courier New" panose="020703090202050204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	} else if (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item.equals</a:t>
            </a:r>
            <a:r>
              <a:rPr lang="en-US" altLang="en-US" sz="1800" b="1" dirty="0">
                <a:latin typeface="Courier New" panose="02070309020205020404" pitchFamily="49" charset="0"/>
              </a:rPr>
              <a:t>("pepperoni"))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		return new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NYStylePepperoniPizza</a:t>
            </a:r>
            <a:r>
              <a:rPr lang="en-US" altLang="en-US" sz="1800" b="1" dirty="0">
                <a:latin typeface="Courier New" panose="020703090202050204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	} else return null;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40964" name="Text Box 5"/>
          <p:cNvSpPr txBox="1">
            <a:spLocks noChangeArrowheads="1"/>
          </p:cNvSpPr>
          <p:nvPr/>
        </p:nvSpPr>
        <p:spPr bwMode="auto">
          <a:xfrm>
            <a:off x="609600" y="5638800"/>
            <a:ext cx="47244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/>
              <a:t>That’s the breaks with polymorphic factories. It allows us to vary the concrete Pizza type in </a:t>
            </a:r>
            <a:r>
              <a:rPr lang="en-US" altLang="en-US" sz="1800" i="1" dirty="0"/>
              <a:t>one place</a:t>
            </a:r>
            <a:r>
              <a:rPr lang="en-US" altLang="en-US" sz="1800" dirty="0"/>
              <a:t>, however.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680" y="4648199"/>
            <a:ext cx="2852119" cy="21390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Factory Method</a:t>
            </a:r>
            <a:br>
              <a:rPr lang="en-US" altLang="en-US"/>
            </a:br>
            <a:r>
              <a:rPr lang="en-US" altLang="en-US" sz="2800" i="1"/>
              <a:t>Creational</a:t>
            </a:r>
            <a:endParaRPr lang="en-US" alt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Intent: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Lets a class defer object instantiation to subclasses.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Context: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A module uses an abstraction, so you want to follow the DIP and not depend on concrete details. The client module may not even know </a:t>
            </a:r>
            <a:r>
              <a:rPr lang="en-US" altLang="en-US" sz="2400" i="1"/>
              <a:t>which</a:t>
            </a:r>
            <a:r>
              <a:rPr lang="en-US" altLang="en-US" sz="2400"/>
              <a:t> class to instantiate.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Solution: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Define an interface for creating a family of objects, but let </a:t>
            </a:r>
            <a:r>
              <a:rPr lang="en-US" altLang="en-US" sz="2400" i="1"/>
              <a:t>subclasses</a:t>
            </a:r>
            <a:r>
              <a:rPr lang="en-US" altLang="en-US" sz="2400"/>
              <a:t> decide which class to instantiate.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Factory Method</a:t>
            </a:r>
            <a:br>
              <a:rPr lang="en-US" altLang="en-US"/>
            </a:br>
            <a:r>
              <a:rPr lang="en-US" altLang="en-US" sz="2800" i="1"/>
              <a:t>Class Sketch</a:t>
            </a:r>
            <a:endParaRPr lang="en-US" altLang="en-US"/>
          </a:p>
        </p:txBody>
      </p:sp>
      <p:graphicFrame>
        <p:nvGraphicFramePr>
          <p:cNvPr id="4301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066800" y="2549525"/>
          <a:ext cx="6858000" cy="301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618171" imgH="2032361" progId="Visio.Drawing.11">
                  <p:embed/>
                </p:oleObj>
              </mc:Choice>
              <mc:Fallback>
                <p:oleObj name="Visio" r:id="rId2" imgW="4618171" imgH="2032361" progId="Visio.Drawing.11">
                  <p:embed/>
                  <p:pic>
                    <p:nvPicPr>
                      <p:cNvPr id="430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549525"/>
                        <a:ext cx="6858000" cy="301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Parallel Hierarchies</a:t>
            </a:r>
          </a:p>
        </p:txBody>
      </p:sp>
      <p:sp>
        <p:nvSpPr>
          <p:cNvPr id="4403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 hierarchy for the products</a:t>
            </a:r>
          </a:p>
          <a:p>
            <a:pPr eaLnBrk="1" hangingPunct="1"/>
            <a:r>
              <a:rPr lang="en-US" altLang="en-US" dirty="0"/>
              <a:t>A hierarchy for the creators</a:t>
            </a:r>
          </a:p>
          <a:p>
            <a:pPr lvl="1" eaLnBrk="1" hangingPunct="1"/>
            <a:r>
              <a:rPr lang="en-US" altLang="en-US" dirty="0"/>
              <a:t>With a polymorphic factory method</a:t>
            </a:r>
          </a:p>
          <a:p>
            <a:pPr eaLnBrk="1" hangingPunct="1"/>
            <a:r>
              <a:rPr lang="en-US" altLang="en-US" dirty="0"/>
              <a:t>See page 131, 132, 134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See also p. 135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Recap:</a:t>
            </a:r>
            <a:br>
              <a:rPr lang="en-US" altLang="en-US" sz="3200"/>
            </a:br>
            <a:r>
              <a:rPr lang="en-US" altLang="en-US" sz="3200"/>
              <a:t>Dependency Inversion Principle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How does the Factory Method relate to the DIP?</a:t>
            </a:r>
          </a:p>
          <a:p>
            <a:r>
              <a:rPr lang="en-US" altLang="en-US"/>
              <a:t>See page 140</a:t>
            </a:r>
          </a:p>
          <a:p>
            <a:endParaRPr lang="en-US" altLang="en-US"/>
          </a:p>
          <a:p>
            <a:r>
              <a:rPr lang="en-US" altLang="en-US"/>
              <a:t>(see also p. 141, 143)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More Changes Afoot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Franchisees have been using inferior ingredients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Infidels!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So you want more control over how pizzas get made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While still allowing for stylistic differences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So we’re drilling down a little deeper to how pizzas are actually made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76200"/>
            <a:ext cx="264132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Controlling Ingredients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Pizza ingredients come in </a:t>
            </a:r>
            <a:r>
              <a:rPr lang="en-US" altLang="en-US" sz="2800" i="1"/>
              <a:t>families</a:t>
            </a:r>
            <a:r>
              <a:rPr lang="en-US" altLang="en-US" sz="280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Sauce, cheese, dough, toppings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They </a:t>
            </a:r>
            <a:r>
              <a:rPr lang="en-US" altLang="en-US" sz="2400" i="1"/>
              <a:t>all</a:t>
            </a:r>
            <a:r>
              <a:rPr lang="en-US" altLang="en-US" sz="2400"/>
              <a:t> have these components (p. 145)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But with differences (e.g., parmesan vs. mozzarella)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You want to ship ingredients </a:t>
            </a:r>
            <a:r>
              <a:rPr lang="en-US" altLang="en-US" sz="2800" i="1"/>
              <a:t>together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So we need a factory to build </a:t>
            </a:r>
            <a:r>
              <a:rPr lang="en-US" altLang="en-US" sz="2800" i="1"/>
              <a:t>families</a:t>
            </a:r>
            <a:r>
              <a:rPr lang="en-US" altLang="en-US" sz="2800"/>
              <a:t> of ingredients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Note: my diagrams differ from the book’s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They’re </a:t>
            </a:r>
            <a:r>
              <a:rPr lang="en-US" altLang="en-US" sz="2400" i="1"/>
              <a:t>better</a:t>
            </a:r>
            <a:r>
              <a:rPr lang="en-US" altLang="en-US" sz="2400"/>
              <a:t>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PizzaIngredientFactory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Will have a </a:t>
            </a:r>
            <a:r>
              <a:rPr lang="en-US" altLang="en-US" i="1"/>
              <a:t>factory method</a:t>
            </a:r>
            <a:r>
              <a:rPr lang="en-US" altLang="en-US"/>
              <a:t> for each ingredient type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createDough, createSauce, etc.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These will be specialized in concrete subclasses by region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NYPizzaIngredientFactory, etc.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So we’re talking </a:t>
            </a:r>
            <a:r>
              <a:rPr lang="en-US" altLang="en-US" i="1"/>
              <a:t>families of factory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 Creation Questions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How to ensure that the correct subclass gets created?</a:t>
            </a:r>
          </a:p>
          <a:p>
            <a:r>
              <a:rPr lang="en-US" altLang="en-US" dirty="0"/>
              <a:t>What if other things have to happen in conjunction with creation of an object?</a:t>
            </a:r>
          </a:p>
          <a:p>
            <a:r>
              <a:rPr lang="en-US" altLang="en-US" dirty="0"/>
              <a:t>What if you have to create two or more related objects?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Ingredient Factories</a:t>
            </a:r>
          </a:p>
        </p:txBody>
      </p:sp>
      <p:graphicFrame>
        <p:nvGraphicFramePr>
          <p:cNvPr id="49155" name="Object 11"/>
          <p:cNvGraphicFramePr>
            <a:graphicFrameLocks noGrp="1" noChangeAspect="1"/>
          </p:cNvGraphicFramePr>
          <p:nvPr>
            <p:ph idx="1"/>
          </p:nvPr>
        </p:nvGraphicFramePr>
        <p:xfrm>
          <a:off x="457200" y="2230438"/>
          <a:ext cx="8229600" cy="338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214220" imgH="1734513" progId="Visio.Drawing.11">
                  <p:embed/>
                </p:oleObj>
              </mc:Choice>
              <mc:Fallback>
                <p:oleObj name="Visio" r:id="rId2" imgW="4214220" imgH="1734513" progId="Visio.Drawing.11">
                  <p:embed/>
                  <p:pic>
                    <p:nvPicPr>
                      <p:cNvPr id="4915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230438"/>
                        <a:ext cx="8229600" cy="338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Refactoring Pizza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Pizza needs to collect the right kind of ingredients</a:t>
            </a:r>
          </a:p>
          <a:p>
            <a:pPr eaLnBrk="1" hangingPunct="1"/>
            <a:r>
              <a:rPr lang="en-US" altLang="en-US" sz="2800"/>
              <a:t>We’ll just put this into the </a:t>
            </a:r>
            <a:r>
              <a:rPr lang="en-US" altLang="en-US" sz="2800" b="1"/>
              <a:t>prepare</a:t>
            </a:r>
            <a:r>
              <a:rPr lang="en-US" altLang="en-US" sz="2800"/>
              <a:t> method</a:t>
            </a:r>
          </a:p>
          <a:p>
            <a:pPr lvl="1" eaLnBrk="1" hangingPunct="1"/>
            <a:r>
              <a:rPr lang="en-US" altLang="en-US" sz="2400"/>
              <a:t>But we’ll make it abstract so subclasses can override it</a:t>
            </a:r>
          </a:p>
          <a:p>
            <a:pPr lvl="2" eaLnBrk="1" hangingPunct="1"/>
            <a:r>
              <a:rPr lang="en-US" altLang="en-US" sz="2000"/>
              <a:t>(This actually isn’t totally necessary, as you’ll see. It could just be implemented in Pizza)</a:t>
            </a:r>
          </a:p>
          <a:p>
            <a:pPr lvl="1" eaLnBrk="1" hangingPunct="1"/>
            <a:r>
              <a:rPr lang="en-US" altLang="en-US" sz="2400"/>
              <a:t>What </a:t>
            </a:r>
            <a:r>
              <a:rPr lang="en-US" altLang="en-US" sz="2400" i="1"/>
              <a:t>is</a:t>
            </a:r>
            <a:r>
              <a:rPr lang="en-US" altLang="en-US" sz="2400"/>
              <a:t> necessary is that the correct ingredients are obtained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Getting the Right Ingredients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Somewhere (in </a:t>
            </a:r>
            <a:r>
              <a:rPr lang="en-US" altLang="en-US" sz="2800" b="1"/>
              <a:t>prepare</a:t>
            </a:r>
            <a:r>
              <a:rPr lang="en-US" altLang="en-US" sz="2800"/>
              <a:t> for now) we say:</a:t>
            </a:r>
          </a:p>
          <a:p>
            <a:pPr lvl="1" eaLnBrk="1" hangingPunct="1"/>
            <a:r>
              <a:rPr lang="en-US" altLang="en-US" sz="2400" b="1"/>
              <a:t>sauce = ingredientFactory.createSauce( );</a:t>
            </a:r>
          </a:p>
          <a:p>
            <a:pPr lvl="1" eaLnBrk="1" hangingPunct="1"/>
            <a:r>
              <a:rPr lang="en-US" altLang="en-US" sz="2400" b="1"/>
              <a:t>cheese = ingredientFactory.createCheese( );</a:t>
            </a:r>
          </a:p>
          <a:p>
            <a:pPr lvl="1" eaLnBrk="1" hangingPunct="1"/>
            <a:r>
              <a:rPr lang="en-US" altLang="en-US" sz="2400"/>
              <a:t>etc.</a:t>
            </a:r>
          </a:p>
          <a:p>
            <a:pPr eaLnBrk="1" hangingPunct="1"/>
            <a:r>
              <a:rPr lang="en-US" altLang="en-US" sz="2800"/>
              <a:t>These are fields in Pizza</a:t>
            </a:r>
          </a:p>
          <a:p>
            <a:pPr lvl="1" eaLnBrk="1" hangingPunct="1"/>
            <a:r>
              <a:rPr lang="en-US" altLang="en-US" sz="2400"/>
              <a:t>Before we just had a list called </a:t>
            </a:r>
            <a:r>
              <a:rPr lang="en-US" altLang="en-US" sz="2400" b="1"/>
              <a:t>toppings</a:t>
            </a:r>
            <a:endParaRPr lang="en-US" altLang="en-US" sz="2400"/>
          </a:p>
          <a:p>
            <a:pPr lvl="1" eaLnBrk="1" hangingPunct="1"/>
            <a:r>
              <a:rPr lang="en-US" altLang="en-US" sz="2400"/>
              <a:t>Now we’re taking over what those toppings are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Pizza Hierarchy</a:t>
            </a:r>
            <a:br>
              <a:rPr lang="en-US" altLang="en-US"/>
            </a:br>
            <a:r>
              <a:rPr lang="en-US" altLang="en-US" sz="2800" i="1"/>
              <a:t>No more NYCheesePizza, ChicagoCheesePizza…</a:t>
            </a:r>
            <a:endParaRPr lang="en-US" altLang="en-US"/>
          </a:p>
        </p:txBody>
      </p:sp>
      <p:graphicFrame>
        <p:nvGraphicFramePr>
          <p:cNvPr id="52227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524000" y="2379663"/>
          <a:ext cx="5943600" cy="317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701178" imgH="2506896" progId="Visio.Drawing.11">
                  <p:embed/>
                </p:oleObj>
              </mc:Choice>
              <mc:Fallback>
                <p:oleObj name="Visio" r:id="rId2" imgW="4701178" imgH="2506896" progId="Visio.Drawing.11">
                  <p:embed/>
                  <p:pic>
                    <p:nvPicPr>
                      <p:cNvPr id="5222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379663"/>
                        <a:ext cx="5943600" cy="317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about PizzaStore?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This is what establishes the </a:t>
            </a:r>
            <a:r>
              <a:rPr lang="en-US" altLang="en-US" b="1"/>
              <a:t>ingredientFactory</a:t>
            </a:r>
          </a:p>
          <a:p>
            <a:pPr lvl="1" eaLnBrk="1" hangingPunct="1"/>
            <a:r>
              <a:rPr lang="en-US" altLang="en-US"/>
              <a:t>And passes it to the pizza it creates with its (independent) Factory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PizzaStore Hierarchy</a:t>
            </a:r>
          </a:p>
        </p:txBody>
      </p:sp>
      <p:graphicFrame>
        <p:nvGraphicFramePr>
          <p:cNvPr id="54275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990600" y="2754313"/>
          <a:ext cx="7086600" cy="236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063232" imgH="1357992" progId="Visio.Drawing.11">
                  <p:embed/>
                </p:oleObj>
              </mc:Choice>
              <mc:Fallback>
                <p:oleObj name="Visio" r:id="rId2" imgW="4063232" imgH="1357992" progId="Visio.Drawing.11">
                  <p:embed/>
                  <p:pic>
                    <p:nvPicPr>
                      <p:cNvPr id="5427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754313"/>
                        <a:ext cx="7086600" cy="236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NYPizzaStore</a:t>
            </a:r>
            <a:br>
              <a:rPr lang="en-US" altLang="en-US"/>
            </a:br>
            <a:r>
              <a:rPr lang="en-US" altLang="en-US" sz="2800" i="1"/>
              <a:t>Setting up A parametric abstract factory</a:t>
            </a:r>
            <a:endParaRPr lang="en-US" altLang="en-US"/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609600" y="1827213"/>
            <a:ext cx="7696200" cy="232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public class NYPizzaStore : extends PizzaStore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PizzaIngredientFactory ingredientFactory;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public NYPizzaStore()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	ingredientFactory = new 					           NYPizzaIngredientFactory();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37B5F7-CC36-4A9C-AD23-EEF09D1269A6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NYPizzaStore.createPizza( )</a:t>
            </a:r>
            <a:br>
              <a:rPr lang="en-US" altLang="en-US"/>
            </a:br>
            <a:r>
              <a:rPr lang="en-US" altLang="en-US" sz="2800" i="1"/>
              <a:t>A parametric method in our Abstract Factory</a:t>
            </a:r>
            <a:endParaRPr lang="en-US" altLang="en-US"/>
          </a:p>
        </p:txBody>
      </p:sp>
      <p:sp>
        <p:nvSpPr>
          <p:cNvPr id="56323" name="Rectangle 6"/>
          <p:cNvSpPr>
            <a:spLocks noChangeArrowheads="1"/>
          </p:cNvSpPr>
          <p:nvPr/>
        </p:nvSpPr>
        <p:spPr bwMode="auto">
          <a:xfrm>
            <a:off x="609600" y="1827213"/>
            <a:ext cx="7696200" cy="472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protected Pizza createPizza(String item)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Pizza pizza = null;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if (item.equals("cheese"))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pizza = new CheesePizza(ingredientFactory);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pizza.setName("New York Style Cheese Pizza");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} else if (item.equals("veggie"))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pizza = new VeggiePizza(ingredientFactory);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pizza.setName("New York Style Veggie Pizza");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} else if (item.equals("clam"))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pizza = new ClamPizza(ingredientFactory);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pizza.setName("New York Style Clam Pizza");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} else if (item.equals("pepperoni"))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pizza = new PepperoniPizza(ingredientFactory);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pizza.setName("New York Style Pepperoni Pizza");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} 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return pizza;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37B5F7-CC36-4A9C-AD23-EEF09D1269A6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Process</a:t>
            </a:r>
          </a:p>
        </p:txBody>
      </p:sp>
      <p:graphicFrame>
        <p:nvGraphicFramePr>
          <p:cNvPr id="57347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533400" y="1828800"/>
          <a:ext cx="8077200" cy="352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112351" imgH="2229159" progId="Visio.Drawing.11">
                  <p:embed/>
                </p:oleObj>
              </mc:Choice>
              <mc:Fallback>
                <p:oleObj name="Visio" r:id="rId2" imgW="5112351" imgH="2229159" progId="Visio.Drawing.11">
                  <p:embed/>
                  <p:pic>
                    <p:nvPicPr>
                      <p:cNvPr id="5734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28800"/>
                        <a:ext cx="8077200" cy="352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Text Box 7"/>
          <p:cNvSpPr txBox="1">
            <a:spLocks noChangeArrowheads="1"/>
          </p:cNvSpPr>
          <p:nvPr/>
        </p:nvSpPr>
        <p:spPr bwMode="auto">
          <a:xfrm>
            <a:off x="762000" y="5791200"/>
            <a:ext cx="784860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 err="1"/>
              <a:t>createPizza</a:t>
            </a:r>
            <a:r>
              <a:rPr lang="en-US" altLang="en-US" sz="1800" dirty="0"/>
              <a:t> passes the correct </a:t>
            </a:r>
            <a:r>
              <a:rPr lang="en-US" altLang="en-US" sz="1800" b="1" dirty="0" err="1"/>
              <a:t>ingredientFactory</a:t>
            </a:r>
            <a:r>
              <a:rPr lang="en-US" altLang="en-US" sz="1800" dirty="0"/>
              <a:t> to </a:t>
            </a:r>
            <a:r>
              <a:rPr lang="en-US" altLang="en-US" sz="1800" b="1" dirty="0" err="1"/>
              <a:t>CheesePizza</a:t>
            </a:r>
            <a:endParaRPr lang="en-US" altLang="en-US" sz="1800" b="1" dirty="0"/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/>
              <a:t>(see p. 150-151)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Abstract Factory</a:t>
            </a:r>
            <a:br>
              <a:rPr lang="en-US" altLang="en-US"/>
            </a:br>
            <a:r>
              <a:rPr lang="en-US" altLang="en-US" sz="2800" i="1"/>
              <a:t>Creational</a:t>
            </a:r>
            <a:endParaRPr lang="en-US" alt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Intent: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Provide an interface for creating </a:t>
            </a:r>
            <a:r>
              <a:rPr lang="en-US" altLang="en-US" sz="2000" i="1"/>
              <a:t>families</a:t>
            </a:r>
            <a:r>
              <a:rPr lang="en-US" altLang="en-US" sz="2000"/>
              <a:t> of related or dependent objects without specifying their concrete classes.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Context: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Your system needs to be configured with one of multiple families of products, but it should be independent of how its products are created and assembled.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Solution: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Declare an abstract type with methods for creating each type of component. Subclasses create the correct concrete types for the family they represent.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Controlling Object Creation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Ultimately, the exact object of a type must be known in order to create it (duh)</a:t>
            </a:r>
          </a:p>
          <a:p>
            <a:pPr lvl="1" eaLnBrk="1" hangingPunct="1"/>
            <a:r>
              <a:rPr lang="en-US" altLang="en-US" sz="2000"/>
              <a:t>Foo f;</a:t>
            </a:r>
          </a:p>
          <a:p>
            <a:pPr lvl="1" eaLnBrk="1" hangingPunct="1"/>
            <a:r>
              <a:rPr lang="en-US" altLang="en-US" sz="2000"/>
              <a:t>Bar b = new Bar(“baz”);</a:t>
            </a:r>
          </a:p>
          <a:p>
            <a:pPr eaLnBrk="1" hangingPunct="1"/>
            <a:r>
              <a:rPr lang="en-US" altLang="en-US" sz="2400"/>
              <a:t>But this violates an important principle:</a:t>
            </a:r>
          </a:p>
          <a:p>
            <a:pPr lvl="1" eaLnBrk="1" hangingPunct="1"/>
            <a:r>
              <a:rPr lang="en-US" altLang="en-US" sz="2000"/>
              <a:t>Program to an interface, not an implementation</a:t>
            </a:r>
          </a:p>
          <a:p>
            <a:pPr lvl="2" eaLnBrk="1" hangingPunct="1"/>
            <a:r>
              <a:rPr lang="en-US" altLang="en-US" sz="1800"/>
              <a:t>Or, program to </a:t>
            </a:r>
            <a:r>
              <a:rPr lang="en-US" altLang="en-US" sz="1800" i="1"/>
              <a:t>abstractions</a:t>
            </a:r>
            <a:r>
              <a:rPr lang="en-US" altLang="en-US" sz="1800"/>
              <a:t>, not </a:t>
            </a:r>
            <a:r>
              <a:rPr lang="en-US" altLang="en-US" sz="1800" i="1"/>
              <a:t>concrete types</a:t>
            </a:r>
          </a:p>
          <a:p>
            <a:pPr eaLnBrk="1" hangingPunct="1"/>
            <a:r>
              <a:rPr lang="en-US" altLang="en-US" sz="2400">
                <a:solidFill>
                  <a:srgbClr val="C00000"/>
                </a:solidFill>
              </a:rPr>
              <a:t>Concrete object creation is best localized in </a:t>
            </a:r>
            <a:r>
              <a:rPr lang="en-US" altLang="en-US" sz="2400" i="1">
                <a:solidFill>
                  <a:srgbClr val="C00000"/>
                </a:solidFill>
              </a:rPr>
              <a:t>one place</a:t>
            </a:r>
          </a:p>
          <a:p>
            <a:pPr lvl="1" eaLnBrk="1" hangingPunct="1"/>
            <a:r>
              <a:rPr lang="en-US" altLang="en-US" sz="2000">
                <a:solidFill>
                  <a:srgbClr val="C00000"/>
                </a:solidFill>
              </a:rPr>
              <a:t>So introducing new types doesn’t cause maintenance trauma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Abstract Factory</a:t>
            </a:r>
            <a:br>
              <a:rPr lang="en-US" altLang="en-US"/>
            </a:br>
            <a:r>
              <a:rPr lang="en-US" altLang="en-US" sz="2800" i="1"/>
              <a:t>Class Sketch</a:t>
            </a:r>
            <a:endParaRPr lang="en-US" altLang="en-US"/>
          </a:p>
        </p:txBody>
      </p:sp>
      <p:pic>
        <p:nvPicPr>
          <p:cNvPr id="59395" name="Picture 5" descr="abfac1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24063"/>
            <a:ext cx="8458200" cy="376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37B5F7-CC36-4A9C-AD23-EEF09D1269A6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382000" cy="1371600"/>
          </a:xfrm>
        </p:spPr>
        <p:txBody>
          <a:bodyPr/>
          <a:lstStyle/>
          <a:p>
            <a:pPr eaLnBrk="1" hangingPunct="1"/>
            <a:r>
              <a:rPr lang="en-US" altLang="en-US" sz="4000"/>
              <a:t>Factory Method vs. Abstract Factory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19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Factory Method creates a </a:t>
            </a:r>
            <a:r>
              <a:rPr lang="en-US" altLang="en-US" sz="2800" i="1"/>
              <a:t>single object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It can decay into a single static method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The abstract root often has a processing method that calls the factory method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/>
              <a:t>i.e., the factory method is in the key abstraction the client uses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Abstract Factory creates </a:t>
            </a:r>
            <a:r>
              <a:rPr lang="en-US" altLang="en-US" sz="2800" i="1"/>
              <a:t>families of related objects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It requires multiple polymorphic methods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Therefore clients must use a factory </a:t>
            </a:r>
            <a:r>
              <a:rPr lang="en-US" altLang="en-US" sz="2400" i="1"/>
              <a:t>object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See pages 156-157, 160-161, 158-159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Disposal Methods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267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It is often necessary to destroy objects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Especially if they own resources other than memory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In some cases: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Just letting the garbage collector do its job isn’t sufficient (e.g., you have to explicitly release a resource)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Calling, the object’s destructor isn’t enough, or leads to excess coupling (e.g., you have destroy calls in several places.)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Disposal Methods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267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Provide disposal methods that encapsulate details of object disposal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Mirror of Factory Method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Can have a static destroy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Can have a polymorphic destroy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Can have an “automatic” destroy in C++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RAII – uses destructors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shared_ptr: a pointer proxy that deletes its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Members of abstract factories can have corresponding disposal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Complex Factory: Builder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Some objects are complex enough that they can’t be created in a single atomic step.</a:t>
            </a:r>
          </a:p>
          <a:p>
            <a:pPr lvl="1"/>
            <a:r>
              <a:rPr lang="en-US" altLang="en-US"/>
              <a:t>Stepwise creation</a:t>
            </a:r>
          </a:p>
          <a:p>
            <a:pPr lvl="1"/>
            <a:r>
              <a:rPr lang="en-US" altLang="en-US"/>
              <a:t>Often separated by time</a:t>
            </a:r>
          </a:p>
          <a:p>
            <a:pPr lvl="1"/>
            <a:r>
              <a:rPr lang="en-US" altLang="en-US"/>
              <a:t>May be different each time</a:t>
            </a:r>
          </a:p>
          <a:p>
            <a:pPr lvl="1"/>
            <a:r>
              <a:rPr lang="en-US" altLang="en-US"/>
              <a:t>Usually involves different sub-objects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64</a:t>
            </a:fld>
            <a:endParaRPr lang="en-US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Builder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5943600" cy="3886200"/>
          </a:xfrm>
        </p:spPr>
        <p:txBody>
          <a:bodyPr/>
          <a:lstStyle/>
          <a:p>
            <a:r>
              <a:rPr lang="en-US" altLang="en-US" sz="2800" dirty="0"/>
              <a:t>Therefore, use a Builder object that manages the creation of the object:</a:t>
            </a:r>
          </a:p>
          <a:p>
            <a:pPr lvl="1"/>
            <a:r>
              <a:rPr lang="en-US" altLang="en-US" dirty="0"/>
              <a:t>Provides methods for creating (and maybe disposing) the parts</a:t>
            </a:r>
          </a:p>
          <a:p>
            <a:pPr lvl="1"/>
            <a:r>
              <a:rPr lang="en-US" altLang="en-US" dirty="0"/>
              <a:t>May </a:t>
            </a:r>
            <a:r>
              <a:rPr lang="en-US" altLang="en-US"/>
              <a:t>return the </a:t>
            </a:r>
            <a:r>
              <a:rPr lang="en-US" altLang="en-US" dirty="0"/>
              <a:t>completed complex object</a:t>
            </a:r>
          </a:p>
          <a:p>
            <a:pPr marL="57150" indent="0">
              <a:buNone/>
            </a:pPr>
            <a:endParaRPr lang="en-US" altLang="en-US" sz="1400" dirty="0"/>
          </a:p>
          <a:p>
            <a:pPr marL="57150" indent="0">
              <a:buNone/>
            </a:pPr>
            <a:r>
              <a:rPr lang="en-US" altLang="en-US" sz="1400" dirty="0"/>
              <a:t>By Source (WP:NFCC#4), Fair use, https://en.wikipedia.org/w/index.php?curid=37342560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1906"/>
            <a:ext cx="2594969" cy="39385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65</a:t>
            </a:fld>
            <a:endParaRPr lang="en-US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Factories Accomplish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They separate the </a:t>
            </a:r>
            <a:r>
              <a:rPr lang="en-US" altLang="en-US" i="1"/>
              <a:t>creation</a:t>
            </a:r>
            <a:r>
              <a:rPr lang="en-US" altLang="en-US"/>
              <a:t> of objects from their </a:t>
            </a:r>
            <a:r>
              <a:rPr lang="en-US" altLang="en-US" i="1"/>
              <a:t>use</a:t>
            </a:r>
          </a:p>
          <a:p>
            <a:pPr eaLnBrk="1" hangingPunct="1"/>
            <a:r>
              <a:rPr lang="en-US" altLang="en-US"/>
              <a:t>This minimizes coupling between clients and abstractions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66</a:t>
            </a:fld>
            <a:endParaRPr lang="en-US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Summary of Factories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Simple Factory</a:t>
            </a:r>
            <a:r>
              <a:rPr lang="en-US" altLang="en-US" sz="2000" dirty="0"/>
              <a:t>: a single function to create the proper type of object – usually parametric</a:t>
            </a:r>
          </a:p>
          <a:p>
            <a:pPr lvl="1">
              <a:defRPr/>
            </a:pPr>
            <a:r>
              <a:rPr lang="en-US" altLang="en-US" sz="1800" dirty="0"/>
              <a:t>Simple hierarchy – the most common approach</a:t>
            </a:r>
          </a:p>
          <a:p>
            <a:pPr lvl="1">
              <a:defRPr/>
            </a:pPr>
            <a:r>
              <a:rPr lang="en-US" altLang="en-US" sz="18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 Simple Factory may be Static (but Static Factory isn’t its own pattern)</a:t>
            </a:r>
          </a:p>
          <a:p>
            <a:pPr>
              <a:defRPr/>
            </a:pPr>
            <a:r>
              <a:rPr lang="en-US" alt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Factory Method</a:t>
            </a:r>
            <a:r>
              <a:rPr lang="en-US" altLang="en-US" sz="2000" dirty="0"/>
              <a:t>: a hierarchy of methods to create the proper type of object</a:t>
            </a:r>
          </a:p>
          <a:p>
            <a:pPr lvl="1">
              <a:defRPr/>
            </a:pPr>
            <a:r>
              <a:rPr lang="en-US" altLang="en-US" sz="1800" dirty="0"/>
              <a:t>Used when there are two dimensions of variability that determine object type (e.g., pizza type and style)</a:t>
            </a:r>
          </a:p>
          <a:p>
            <a:pPr>
              <a:defRPr/>
            </a:pPr>
            <a:r>
              <a:rPr lang="en-US" alt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Abstract Factory</a:t>
            </a:r>
            <a:r>
              <a:rPr lang="en-US" altLang="en-US" sz="2000" dirty="0"/>
              <a:t>: a hierarchy to create families of objects</a:t>
            </a:r>
          </a:p>
          <a:p>
            <a:pPr lvl="1">
              <a:defRPr/>
            </a:pPr>
            <a:r>
              <a:rPr lang="en-US" altLang="en-US" sz="1800" dirty="0"/>
              <a:t>May create sets of (related) factory methods</a:t>
            </a:r>
          </a:p>
          <a:p>
            <a:pPr>
              <a:defRPr/>
            </a:pPr>
            <a:r>
              <a:rPr lang="en-US" alt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Builder</a:t>
            </a:r>
            <a:r>
              <a:rPr lang="en-US" altLang="en-US" sz="2000" dirty="0"/>
              <a:t>: an object to manage non-atomic creation of a complex object or objects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67</a:t>
            </a:fld>
            <a:endParaRPr lang="en-US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Principles Summary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RAII: Resource Acquisition Is Initialization</a:t>
            </a:r>
          </a:p>
          <a:p>
            <a:r>
              <a:rPr lang="en-US" altLang="en-US" dirty="0"/>
              <a:t>DIP: Dependency Inversion Principle</a:t>
            </a:r>
          </a:p>
          <a:p>
            <a:pPr lvl="1"/>
            <a:r>
              <a:rPr lang="en-US" altLang="en-US" dirty="0"/>
              <a:t>Concrete details depend on Abstractions, not the other way around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68</a:t>
            </a:fld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C++-specific Creation Issue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C++ allows objects everywhere</a:t>
            </a:r>
          </a:p>
          <a:p>
            <a:pPr lvl="1" eaLnBrk="1" hangingPunct="1"/>
            <a:r>
              <a:rPr lang="en-US" altLang="en-US"/>
              <a:t>Not just on the heap (</a:t>
            </a:r>
            <a:r>
              <a:rPr lang="en-US" altLang="en-US" b="1"/>
              <a:t>new</a:t>
            </a:r>
            <a:r>
              <a:rPr lang="en-US" altLang="en-US"/>
              <a:t> is not required)</a:t>
            </a:r>
          </a:p>
          <a:p>
            <a:pPr eaLnBrk="1" hangingPunct="1"/>
            <a:r>
              <a:rPr lang="en-US" altLang="en-US"/>
              <a:t>Suppose we have a context that wants to force objects to be on the heap only</a:t>
            </a:r>
          </a:p>
          <a:p>
            <a:pPr lvl="1" eaLnBrk="1" hangingPunct="1"/>
            <a:r>
              <a:rPr lang="en-US" altLang="en-US"/>
              <a:t>Example: 3370 Program 2 (Memory Pool)</a:t>
            </a:r>
          </a:p>
          <a:p>
            <a:pPr lvl="1" eaLnBrk="1" hangingPunct="1"/>
            <a:r>
              <a:rPr lang="en-US" altLang="en-US"/>
              <a:t>How can we prevent non-heap object creation?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Static (single class) Creator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Provide a static method that returns a pointer to a heap object</a:t>
            </a:r>
          </a:p>
          <a:p>
            <a:pPr eaLnBrk="1" hangingPunct="1"/>
            <a:r>
              <a:rPr lang="en-US" altLang="en-US"/>
              <a:t>Make all constructors non-public</a:t>
            </a:r>
          </a:p>
          <a:p>
            <a:pPr eaLnBrk="1" hangingPunct="1"/>
            <a:r>
              <a:rPr lang="en-US" altLang="en-US"/>
              <a:t>(Visit Pool example from CS 3370)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Another Scenario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Suppose you need to serialize objects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And you don’t have such facilities on your platform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To de-serialize objects requires creating the correct type on-the-fly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Based on some data in the file entry for the object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2511</TotalTime>
  <Words>3904</Words>
  <Application>Microsoft Office PowerPoint</Application>
  <PresentationFormat>On-screen Show (4:3)</PresentationFormat>
  <Paragraphs>558</Paragraphs>
  <Slides>68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3" baseType="lpstr">
      <vt:lpstr>Aparajita</vt:lpstr>
      <vt:lpstr>Arial</vt:lpstr>
      <vt:lpstr>Arial Black</vt:lpstr>
      <vt:lpstr>Arial Narrow</vt:lpstr>
      <vt:lpstr>Arial Rounded MT Bold</vt:lpstr>
      <vt:lpstr>Bookman Old Style</vt:lpstr>
      <vt:lpstr>Calibri</vt:lpstr>
      <vt:lpstr>Cambria</vt:lpstr>
      <vt:lpstr>Courier New</vt:lpstr>
      <vt:lpstr>Georgia</vt:lpstr>
      <vt:lpstr>Times New Roman</vt:lpstr>
      <vt:lpstr>Wingdings</vt:lpstr>
      <vt:lpstr>Pixel</vt:lpstr>
      <vt:lpstr>Office Theme</vt:lpstr>
      <vt:lpstr>Visio</vt:lpstr>
      <vt:lpstr>Design Patterns</vt:lpstr>
      <vt:lpstr>Decorator, Revisited</vt:lpstr>
      <vt:lpstr>Decorator Initialization</vt:lpstr>
      <vt:lpstr>Principle: RAII</vt:lpstr>
      <vt:lpstr>Object Creation Questions</vt:lpstr>
      <vt:lpstr>Controlling Object Creation</vt:lpstr>
      <vt:lpstr>A C++-specific Creation Issue</vt:lpstr>
      <vt:lpstr>Static (single class) Creator</vt:lpstr>
      <vt:lpstr>Another Scenario</vt:lpstr>
      <vt:lpstr>Employee Hierarchy</vt:lpstr>
      <vt:lpstr>Dependency Inversion Principle www.objectmentor.com/resources/articles/dip.pdf</vt:lpstr>
      <vt:lpstr>Rules of Thumb for the DIP</vt:lpstr>
      <vt:lpstr>Note: What is an “Abstraction?”</vt:lpstr>
      <vt:lpstr>Non- abstract (concrete) image</vt:lpstr>
      <vt:lpstr>Abstraction in Code</vt:lpstr>
      <vt:lpstr>Parametric Factories</vt:lpstr>
      <vt:lpstr>N-tier Architecture</vt:lpstr>
      <vt:lpstr>N-tier Architecture Critique</vt:lpstr>
      <vt:lpstr>Following the DIP</vt:lpstr>
      <vt:lpstr>Factories</vt:lpstr>
      <vt:lpstr>Another DIP Violation</vt:lpstr>
      <vt:lpstr>A Better Shape Scenario</vt:lpstr>
      <vt:lpstr>Pizza in Objectville</vt:lpstr>
      <vt:lpstr>More Pizza in Objectville</vt:lpstr>
      <vt:lpstr>Here We Go Again!</vt:lpstr>
      <vt:lpstr>A Pizza-Creating Class</vt:lpstr>
      <vt:lpstr>Refactoring orderPizza( )</vt:lpstr>
      <vt:lpstr>What do you think?</vt:lpstr>
      <vt:lpstr>Refactoring orderPizza( )</vt:lpstr>
      <vt:lpstr>Revisiting Employee: The Simple Factory</vt:lpstr>
      <vt:lpstr>A Better Employee Hierarchy</vt:lpstr>
      <vt:lpstr>A Variation on SimplePizzaFactory</vt:lpstr>
      <vt:lpstr>Limitations of a Static Factory</vt:lpstr>
      <vt:lpstr>And Now… Life Happens</vt:lpstr>
      <vt:lpstr>Which is best?</vt:lpstr>
      <vt:lpstr>One “solution” (see p. 137)</vt:lpstr>
      <vt:lpstr>PowerPoint Presentation</vt:lpstr>
      <vt:lpstr>Don’t Repeat Yourself!</vt:lpstr>
      <vt:lpstr>A Polymorphic Factory</vt:lpstr>
      <vt:lpstr>PowerPoint Presentation</vt:lpstr>
      <vt:lpstr>Using the Factory Method</vt:lpstr>
      <vt:lpstr>But Not Much Change Here</vt:lpstr>
      <vt:lpstr>Factory Method Creational</vt:lpstr>
      <vt:lpstr>Factory Method Class Sketch</vt:lpstr>
      <vt:lpstr>Parallel Hierarchies</vt:lpstr>
      <vt:lpstr>Recap: Dependency Inversion Principle</vt:lpstr>
      <vt:lpstr>More Changes Afoot</vt:lpstr>
      <vt:lpstr>Controlling Ingredients</vt:lpstr>
      <vt:lpstr>PizzaIngredientFactory</vt:lpstr>
      <vt:lpstr>The Ingredient Factories</vt:lpstr>
      <vt:lpstr>Refactoring Pizza</vt:lpstr>
      <vt:lpstr>Getting the Right Ingredients</vt:lpstr>
      <vt:lpstr>The Pizza Hierarchy No more NYCheesePizza, ChicagoCheesePizza…</vt:lpstr>
      <vt:lpstr>What about PizzaStore?</vt:lpstr>
      <vt:lpstr>The PizzaStore Hierarchy</vt:lpstr>
      <vt:lpstr>NYPizzaStore Setting up A parametric abstract factory</vt:lpstr>
      <vt:lpstr>NYPizzaStore.createPizza( ) A parametric method in our Abstract Factory</vt:lpstr>
      <vt:lpstr>The Process</vt:lpstr>
      <vt:lpstr>Abstract Factory Creational</vt:lpstr>
      <vt:lpstr>Abstract Factory Class Sketch</vt:lpstr>
      <vt:lpstr>Factory Method vs. Abstract Factory</vt:lpstr>
      <vt:lpstr>Disposal Methods</vt:lpstr>
      <vt:lpstr>Disposal Methods</vt:lpstr>
      <vt:lpstr>Complex Factory: Builder</vt:lpstr>
      <vt:lpstr>Builder</vt:lpstr>
      <vt:lpstr>What Factories Accomplish</vt:lpstr>
      <vt:lpstr>Summary of Factories</vt:lpstr>
      <vt:lpstr>Principles Summary</vt:lpstr>
    </vt:vector>
  </TitlesOfParts>
  <Company>UVSC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Chuck Allison</dc:creator>
  <cp:lastModifiedBy>Neil Harrison</cp:lastModifiedBy>
  <cp:revision>150</cp:revision>
  <dcterms:created xsi:type="dcterms:W3CDTF">2005-09-14T20:14:59Z</dcterms:created>
  <dcterms:modified xsi:type="dcterms:W3CDTF">2022-09-30T01:11:26Z</dcterms:modified>
</cp:coreProperties>
</file>